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94"/>
  </p:notesMasterIdLst>
  <p:sldIdLst>
    <p:sldId id="256" r:id="rId45"/>
    <p:sldId id="257" r:id="rId46"/>
    <p:sldId id="258" r:id="rId47"/>
    <p:sldId id="259" r:id="rId48"/>
    <p:sldId id="260" r:id="rId49"/>
    <p:sldId id="261" r:id="rId50"/>
    <p:sldId id="262" r:id="rId51"/>
    <p:sldId id="263" r:id="rId52"/>
    <p:sldId id="264" r:id="rId53"/>
    <p:sldId id="265" r:id="rId54"/>
    <p:sldId id="266" r:id="rId55"/>
    <p:sldId id="267" r:id="rId56"/>
    <p:sldId id="268" r:id="rId57"/>
    <p:sldId id="269" r:id="rId58"/>
    <p:sldId id="270" r:id="rId59"/>
    <p:sldId id="271" r:id="rId60"/>
    <p:sldId id="272" r:id="rId61"/>
    <p:sldId id="273" r:id="rId62"/>
    <p:sldId id="274" r:id="rId63"/>
    <p:sldId id="275" r:id="rId64"/>
    <p:sldId id="276" r:id="rId65"/>
    <p:sldId id="277" r:id="rId66"/>
    <p:sldId id="278" r:id="rId67"/>
    <p:sldId id="279" r:id="rId68"/>
    <p:sldId id="280" r:id="rId69"/>
    <p:sldId id="281" r:id="rId70"/>
    <p:sldId id="282" r:id="rId71"/>
    <p:sldId id="283" r:id="rId72"/>
    <p:sldId id="284" r:id="rId73"/>
    <p:sldId id="285" r:id="rId74"/>
    <p:sldId id="286" r:id="rId75"/>
    <p:sldId id="287" r:id="rId76"/>
    <p:sldId id="288" r:id="rId77"/>
    <p:sldId id="289" r:id="rId78"/>
    <p:sldId id="290" r:id="rId79"/>
    <p:sldId id="291" r:id="rId80"/>
    <p:sldId id="292" r:id="rId81"/>
    <p:sldId id="293" r:id="rId82"/>
    <p:sldId id="294" r:id="rId83"/>
    <p:sldId id="295" r:id="rId84"/>
    <p:sldId id="296" r:id="rId85"/>
    <p:sldId id="297" r:id="rId86"/>
    <p:sldId id="298" r:id="rId87"/>
    <p:sldId id="299" r:id="rId88"/>
    <p:sldId id="300" r:id="rId89"/>
    <p:sldId id="301" r:id="rId90"/>
    <p:sldId id="302" r:id="rId91"/>
    <p:sldId id="303" r:id="rId92"/>
    <p:sldId id="304" r:id="rId9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Times Neue Roman" charset="1" panose="00000500000000000000"/>
      <p:regular r:id="rId14"/>
    </p:embeddedFont>
    <p:embeddedFont>
      <p:font typeface="Times Neue Roman Bold" charset="1" panose="00000800000000000000"/>
      <p:regular r:id="rId15"/>
    </p:embeddedFont>
    <p:embeddedFont>
      <p:font typeface="Times Neue Roman Italics" charset="1" panose="00000500000000000000"/>
      <p:regular r:id="rId16"/>
    </p:embeddedFont>
    <p:embeddedFont>
      <p:font typeface="Times Neue Roman Bold Italics" charset="1" panose="00000800000000000000"/>
      <p:regular r:id="rId17"/>
    </p:embeddedFont>
    <p:embeddedFont>
      <p:font typeface="Sansita Regular" charset="1" panose="03060502030602020506"/>
      <p:regular r:id="rId18"/>
    </p:embeddedFont>
    <p:embeddedFont>
      <p:font typeface="Sansita Regular Bold" charset="1" panose="03060602030702020506"/>
      <p:regular r:id="rId19"/>
    </p:embeddedFont>
    <p:embeddedFont>
      <p:font typeface="Sansita Regular Italics" charset="1" panose="03060502030605060506"/>
      <p:regular r:id="rId20"/>
    </p:embeddedFont>
    <p:embeddedFont>
      <p:font typeface="Sansita Regular Bold Italics" charset="1" panose="03060602030705060506"/>
      <p:regular r:id="rId21"/>
    </p:embeddedFont>
    <p:embeddedFont>
      <p:font typeface="DejaVu Serif" charset="1" panose="02060603050605020204"/>
      <p:regular r:id="rId22"/>
    </p:embeddedFont>
    <p:embeddedFont>
      <p:font typeface="DejaVu Serif Bold" charset="1" panose="02060803050605020204"/>
      <p:regular r:id="rId23"/>
    </p:embeddedFont>
    <p:embeddedFont>
      <p:font typeface="DejaVu Serif Italics" charset="1" panose="020606030503050B0204"/>
      <p:regular r:id="rId24"/>
    </p:embeddedFont>
    <p:embeddedFont>
      <p:font typeface="DejaVu Serif Bold Italics" charset="1" panose="020608030503050B0204"/>
      <p:regular r:id="rId25"/>
    </p:embeddedFont>
    <p:embeddedFont>
      <p:font typeface="Roboto Slab Regular" charset="1" panose="00000000000000000000"/>
      <p:regular r:id="rId26"/>
    </p:embeddedFont>
    <p:embeddedFont>
      <p:font typeface="Roboto Slab Regular Bold" charset="1" panose="00000000000000000000"/>
      <p:regular r:id="rId27"/>
    </p:embeddedFont>
    <p:embeddedFont>
      <p:font typeface="Muli Regular" charset="1" panose="00000500000000000000"/>
      <p:regular r:id="rId28"/>
    </p:embeddedFont>
    <p:embeddedFont>
      <p:font typeface="Muli Regular Bold" charset="1" panose="00000700000000000000"/>
      <p:regular r:id="rId29"/>
    </p:embeddedFont>
    <p:embeddedFont>
      <p:font typeface="Muli Regular Italics" charset="1" panose="00000500000000000000"/>
      <p:regular r:id="rId30"/>
    </p:embeddedFont>
    <p:embeddedFont>
      <p:font typeface="Muli Regular Bold Italics" charset="1" panose="00000700000000000000"/>
      <p:regular r:id="rId31"/>
    </p:embeddedFont>
    <p:embeddedFont>
      <p:font typeface="Montserrat Extra-Bold" charset="1" panose="00000900000000000000"/>
      <p:regular r:id="rId32"/>
    </p:embeddedFont>
    <p:embeddedFont>
      <p:font typeface="Montserrat Extra-Bold Bold" charset="1" panose="00000A00000000000000"/>
      <p:regular r:id="rId33"/>
    </p:embeddedFont>
    <p:embeddedFont>
      <p:font typeface="Montserrat Extra-Bold Italics" charset="1" panose="00000900000000000000"/>
      <p:regular r:id="rId34"/>
    </p:embeddedFont>
    <p:embeddedFont>
      <p:font typeface="Montserrat Extra-Bold Bold Italics" charset="1" panose="00000A00000000000000"/>
      <p:regular r:id="rId35"/>
    </p:embeddedFont>
    <p:embeddedFont>
      <p:font typeface="CS Gordon Serif" charset="1" panose="00000000000000000000"/>
      <p:regular r:id="rId36"/>
    </p:embeddedFont>
    <p:embeddedFont>
      <p:font typeface="Neue Einstellung Bold" charset="1" panose="00000800000000000000"/>
      <p:regular r:id="rId37"/>
    </p:embeddedFont>
    <p:embeddedFont>
      <p:font typeface="Neue Einstellung Bold Bold" charset="1" panose="00000A00000000000000"/>
      <p:regular r:id="rId38"/>
    </p:embeddedFont>
    <p:embeddedFont>
      <p:font typeface="Squartiqa" charset="1" panose="00000000000000000000"/>
      <p:regular r:id="rId39"/>
    </p:embeddedFont>
    <p:embeddedFont>
      <p:font typeface="Squartiqa Bold" charset="1" panose="00000000000000000000"/>
      <p:regular r:id="rId40"/>
    </p:embeddedFont>
    <p:embeddedFont>
      <p:font typeface="Squartiqa Italics" charset="1" panose="00000000000000000000"/>
      <p:regular r:id="rId41"/>
    </p:embeddedFont>
    <p:embeddedFont>
      <p:font typeface="Squartiqa Bold Italics" charset="1" panose="00000000000000000000"/>
      <p:regular r:id="rId42"/>
    </p:embeddedFont>
    <p:embeddedFont>
      <p:font typeface="Paytone One" charset="1" panose="00000500000000000000"/>
      <p:regular r:id="rId43"/>
    </p:embeddedFont>
    <p:embeddedFont>
      <p:font typeface="Bungee" charset="1" panose="000000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notesSlides/notesSlide5.xml" Type="http://schemas.openxmlformats.org/officeDocument/2006/relationships/notesSlide"/><Relationship Id="rId101" Target="notesSlides/notesSlide6.xml" Type="http://schemas.openxmlformats.org/officeDocument/2006/relationships/notesSlide"/><Relationship Id="rId102" Target="notesSlides/notesSlide7.xml" Type="http://schemas.openxmlformats.org/officeDocument/2006/relationships/notesSlide"/><Relationship Id="rId103" Target="notesSlides/notesSlide8.xml" Type="http://schemas.openxmlformats.org/officeDocument/2006/relationships/notesSlide"/><Relationship Id="rId104" Target="notesSlides/notesSlide9.xml" Type="http://schemas.openxmlformats.org/officeDocument/2006/relationships/notesSlide"/><Relationship Id="rId105" Target="notesSlides/notesSlide10.xml" Type="http://schemas.openxmlformats.org/officeDocument/2006/relationships/notesSlide"/><Relationship Id="rId106" Target="notesSlides/notesSlide11.xml" Type="http://schemas.openxmlformats.org/officeDocument/2006/relationships/notesSlide"/><Relationship Id="rId107" Target="notesSlides/notesSlide12.xml" Type="http://schemas.openxmlformats.org/officeDocument/2006/relationships/notesSlide"/><Relationship Id="rId108" Target="notesSlides/notesSlide13.xml" Type="http://schemas.openxmlformats.org/officeDocument/2006/relationships/notesSlide"/><Relationship Id="rId109" Target="notesSlides/notesSlide14.xml" Type="http://schemas.openxmlformats.org/officeDocument/2006/relationships/notesSlide"/><Relationship Id="rId11" Target="fonts/font11.fntdata" Type="http://schemas.openxmlformats.org/officeDocument/2006/relationships/font"/><Relationship Id="rId110" Target="notesSlides/notesSlide15.xml" Type="http://schemas.openxmlformats.org/officeDocument/2006/relationships/notesSlide"/><Relationship Id="rId111" Target="notesSlides/notesSlide16.xml" Type="http://schemas.openxmlformats.org/officeDocument/2006/relationships/notesSlide"/><Relationship Id="rId112" Target="notesSlides/notesSlide17.xml" Type="http://schemas.openxmlformats.org/officeDocument/2006/relationships/notesSlide"/><Relationship Id="rId113" Target="notesSlides/notesSlide18.xml" Type="http://schemas.openxmlformats.org/officeDocument/2006/relationships/notesSlide"/><Relationship Id="rId114" Target="notesSlides/notesSlide19.xml" Type="http://schemas.openxmlformats.org/officeDocument/2006/relationships/notesSlide"/><Relationship Id="rId115" Target="notesSlides/notesSlide20.xml" Type="http://schemas.openxmlformats.org/officeDocument/2006/relationships/notesSlide"/><Relationship Id="rId116" Target="notesSlides/notesSlide21.xml" Type="http://schemas.openxmlformats.org/officeDocument/2006/relationships/notesSlide"/><Relationship Id="rId117" Target="notesSlides/notesSlide22.xml" Type="http://schemas.openxmlformats.org/officeDocument/2006/relationships/notesSlide"/><Relationship Id="rId118" Target="notesSlides/notesSlide23.xml" Type="http://schemas.openxmlformats.org/officeDocument/2006/relationships/notesSlide"/><Relationship Id="rId119" Target="notesSlides/notesSlide24.xml" Type="http://schemas.openxmlformats.org/officeDocument/2006/relationships/notesSlide"/><Relationship Id="rId12" Target="fonts/font12.fntdata" Type="http://schemas.openxmlformats.org/officeDocument/2006/relationships/font"/><Relationship Id="rId120" Target="notesSlides/notesSlide25.xml" Type="http://schemas.openxmlformats.org/officeDocument/2006/relationships/notesSlide"/><Relationship Id="rId121" Target="notesSlides/notesSlide26.xml" Type="http://schemas.openxmlformats.org/officeDocument/2006/relationships/notesSlide"/><Relationship Id="rId122" Target="notesSlides/notesSlide27.xml" Type="http://schemas.openxmlformats.org/officeDocument/2006/relationships/notesSlide"/><Relationship Id="rId123" Target="notesSlides/notesSlide28.xml" Type="http://schemas.openxmlformats.org/officeDocument/2006/relationships/notesSlide"/><Relationship Id="rId124" Target="notesSlides/notesSlide29.xml" Type="http://schemas.openxmlformats.org/officeDocument/2006/relationships/notesSlide"/><Relationship Id="rId125" Target="notesSlides/notesSlide30.xml" Type="http://schemas.openxmlformats.org/officeDocument/2006/relationships/notesSlide"/><Relationship Id="rId126" Target="notesSlides/notesSlide31.xml" Type="http://schemas.openxmlformats.org/officeDocument/2006/relationships/notesSlide"/><Relationship Id="rId127" Target="notesSlides/notesSlide32.xml" Type="http://schemas.openxmlformats.org/officeDocument/2006/relationships/notesSlide"/><Relationship Id="rId128" Target="notesSlides/notesSlide33.xml" Type="http://schemas.openxmlformats.org/officeDocument/2006/relationships/notesSlide"/><Relationship Id="rId129" Target="notesSlides/notesSlide34.xml" Type="http://schemas.openxmlformats.org/officeDocument/2006/relationships/notesSlide"/><Relationship Id="rId13" Target="fonts/font13.fntdata" Type="http://schemas.openxmlformats.org/officeDocument/2006/relationships/font"/><Relationship Id="rId130" Target="notesSlides/notesSlide35.xml" Type="http://schemas.openxmlformats.org/officeDocument/2006/relationships/notesSlide"/><Relationship Id="rId131" Target="notesSlides/notesSlide36.xml" Type="http://schemas.openxmlformats.org/officeDocument/2006/relationships/notesSlide"/><Relationship Id="rId132" Target="notesSlides/notesSlide37.xml" Type="http://schemas.openxmlformats.org/officeDocument/2006/relationships/notesSlide"/><Relationship Id="rId133" Target="notesSlides/notesSlide38.xml" Type="http://schemas.openxmlformats.org/officeDocument/2006/relationships/note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slides/slide1.xml" Type="http://schemas.openxmlformats.org/officeDocument/2006/relationships/slide"/><Relationship Id="rId46" Target="slides/slide2.xml" Type="http://schemas.openxmlformats.org/officeDocument/2006/relationships/slide"/><Relationship Id="rId47" Target="slides/slide3.xml" Type="http://schemas.openxmlformats.org/officeDocument/2006/relationships/slide"/><Relationship Id="rId48" Target="slides/slide4.xml" Type="http://schemas.openxmlformats.org/officeDocument/2006/relationships/slide"/><Relationship Id="rId49" Target="slides/slide5.xml" Type="http://schemas.openxmlformats.org/officeDocument/2006/relationships/slide"/><Relationship Id="rId5" Target="tableStyles.xml" Type="http://schemas.openxmlformats.org/officeDocument/2006/relationships/tableStyles"/><Relationship Id="rId50" Target="slides/slide6.xml" Type="http://schemas.openxmlformats.org/officeDocument/2006/relationships/slide"/><Relationship Id="rId51" Target="slides/slide7.xml" Type="http://schemas.openxmlformats.org/officeDocument/2006/relationships/slide"/><Relationship Id="rId52" Target="slides/slide8.xml" Type="http://schemas.openxmlformats.org/officeDocument/2006/relationships/slide"/><Relationship Id="rId53" Target="slides/slide9.xml" Type="http://schemas.openxmlformats.org/officeDocument/2006/relationships/slide"/><Relationship Id="rId54" Target="slides/slide10.xml" Type="http://schemas.openxmlformats.org/officeDocument/2006/relationships/slide"/><Relationship Id="rId55" Target="slides/slide11.xml" Type="http://schemas.openxmlformats.org/officeDocument/2006/relationships/slide"/><Relationship Id="rId56" Target="slides/slide12.xml" Type="http://schemas.openxmlformats.org/officeDocument/2006/relationships/slide"/><Relationship Id="rId57" Target="slides/slide13.xml" Type="http://schemas.openxmlformats.org/officeDocument/2006/relationships/slide"/><Relationship Id="rId58" Target="slides/slide14.xml" Type="http://schemas.openxmlformats.org/officeDocument/2006/relationships/slide"/><Relationship Id="rId59" Target="slides/slide15.xml" Type="http://schemas.openxmlformats.org/officeDocument/2006/relationships/slide"/><Relationship Id="rId6" Target="fonts/font6.fntdata" Type="http://schemas.openxmlformats.org/officeDocument/2006/relationships/font"/><Relationship Id="rId60" Target="slides/slide16.xml" Type="http://schemas.openxmlformats.org/officeDocument/2006/relationships/slide"/><Relationship Id="rId61" Target="slides/slide17.xml" Type="http://schemas.openxmlformats.org/officeDocument/2006/relationships/slide"/><Relationship Id="rId62" Target="slides/slide18.xml" Type="http://schemas.openxmlformats.org/officeDocument/2006/relationships/slide"/><Relationship Id="rId63" Target="slides/slide19.xml" Type="http://schemas.openxmlformats.org/officeDocument/2006/relationships/slide"/><Relationship Id="rId64" Target="slides/slide20.xml" Type="http://schemas.openxmlformats.org/officeDocument/2006/relationships/slide"/><Relationship Id="rId65" Target="slides/slide21.xml" Type="http://schemas.openxmlformats.org/officeDocument/2006/relationships/slide"/><Relationship Id="rId66" Target="slides/slide22.xml" Type="http://schemas.openxmlformats.org/officeDocument/2006/relationships/slide"/><Relationship Id="rId67" Target="slides/slide23.xml" Type="http://schemas.openxmlformats.org/officeDocument/2006/relationships/slide"/><Relationship Id="rId68" Target="slides/slide24.xml" Type="http://schemas.openxmlformats.org/officeDocument/2006/relationships/slide"/><Relationship Id="rId69" Target="slides/slide25.xml" Type="http://schemas.openxmlformats.org/officeDocument/2006/relationships/slide"/><Relationship Id="rId7" Target="fonts/font7.fntdata" Type="http://schemas.openxmlformats.org/officeDocument/2006/relationships/font"/><Relationship Id="rId70" Target="slides/slide26.xml" Type="http://schemas.openxmlformats.org/officeDocument/2006/relationships/slide"/><Relationship Id="rId71" Target="slides/slide27.xml" Type="http://schemas.openxmlformats.org/officeDocument/2006/relationships/slide"/><Relationship Id="rId72" Target="slides/slide28.xml" Type="http://schemas.openxmlformats.org/officeDocument/2006/relationships/slide"/><Relationship Id="rId73" Target="slides/slide29.xml" Type="http://schemas.openxmlformats.org/officeDocument/2006/relationships/slide"/><Relationship Id="rId74" Target="slides/slide30.xml" Type="http://schemas.openxmlformats.org/officeDocument/2006/relationships/slide"/><Relationship Id="rId75" Target="slides/slide31.xml" Type="http://schemas.openxmlformats.org/officeDocument/2006/relationships/slide"/><Relationship Id="rId76" Target="slides/slide32.xml" Type="http://schemas.openxmlformats.org/officeDocument/2006/relationships/slide"/><Relationship Id="rId77" Target="slides/slide33.xml" Type="http://schemas.openxmlformats.org/officeDocument/2006/relationships/slide"/><Relationship Id="rId78" Target="slides/slide34.xml" Type="http://schemas.openxmlformats.org/officeDocument/2006/relationships/slide"/><Relationship Id="rId79" Target="slides/slide35.xml" Type="http://schemas.openxmlformats.org/officeDocument/2006/relationships/slide"/><Relationship Id="rId8" Target="fonts/font8.fntdata" Type="http://schemas.openxmlformats.org/officeDocument/2006/relationships/font"/><Relationship Id="rId80" Target="slides/slide36.xml" Type="http://schemas.openxmlformats.org/officeDocument/2006/relationships/slide"/><Relationship Id="rId81" Target="slides/slide37.xml" Type="http://schemas.openxmlformats.org/officeDocument/2006/relationships/slide"/><Relationship Id="rId82" Target="slides/slide38.xml" Type="http://schemas.openxmlformats.org/officeDocument/2006/relationships/slide"/><Relationship Id="rId83" Target="slides/slide39.xml" Type="http://schemas.openxmlformats.org/officeDocument/2006/relationships/slide"/><Relationship Id="rId84" Target="slides/slide40.xml" Type="http://schemas.openxmlformats.org/officeDocument/2006/relationships/slide"/><Relationship Id="rId85" Target="slides/slide41.xml" Type="http://schemas.openxmlformats.org/officeDocument/2006/relationships/slide"/><Relationship Id="rId86" Target="slides/slide42.xml" Type="http://schemas.openxmlformats.org/officeDocument/2006/relationships/slide"/><Relationship Id="rId87" Target="slides/slide43.xml" Type="http://schemas.openxmlformats.org/officeDocument/2006/relationships/slide"/><Relationship Id="rId88" Target="slides/slide44.xml" Type="http://schemas.openxmlformats.org/officeDocument/2006/relationships/slide"/><Relationship Id="rId89" Target="slides/slide45.xml" Type="http://schemas.openxmlformats.org/officeDocument/2006/relationships/slide"/><Relationship Id="rId9" Target="fonts/font9.fntdata" Type="http://schemas.openxmlformats.org/officeDocument/2006/relationships/font"/><Relationship Id="rId90" Target="slides/slide46.xml" Type="http://schemas.openxmlformats.org/officeDocument/2006/relationships/slide"/><Relationship Id="rId91" Target="slides/slide47.xml" Type="http://schemas.openxmlformats.org/officeDocument/2006/relationships/slide"/><Relationship Id="rId92" Target="slides/slide48.xml" Type="http://schemas.openxmlformats.org/officeDocument/2006/relationships/slide"/><Relationship Id="rId93" Target="slides/slide49.xml" Type="http://schemas.openxmlformats.org/officeDocument/2006/relationships/slide"/><Relationship Id="rId94" Target="notesMasters/notesMaster1.xml" Type="http://schemas.openxmlformats.org/officeDocument/2006/relationships/notesMaster"/><Relationship Id="rId95" Target="theme/theme2.xml" Type="http://schemas.openxmlformats.org/officeDocument/2006/relationships/theme"/><Relationship Id="rId96" Target="notesSlides/notesSlide1.xml" Type="http://schemas.openxmlformats.org/officeDocument/2006/relationships/notesSlide"/><Relationship Id="rId97" Target="notesSlides/notesSlide2.xml" Type="http://schemas.openxmlformats.org/officeDocument/2006/relationships/notesSlide"/><Relationship Id="rId98" Target="notesSlides/notesSlide3.xml" Type="http://schemas.openxmlformats.org/officeDocument/2006/relationships/notesSlide"/><Relationship Id="rId99" Target="notesSlides/notesSlide4.xml" Type="http://schemas.openxmlformats.org/officeDocument/2006/relationships/note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2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2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2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2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2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2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3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3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3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3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3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3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4.xml" Type="http://schemas.openxmlformats.org/officeDocument/2006/relationships/slide"/></Relationships>
</file>

<file path=ppt/notesSlides/_rels/notesSlide3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5.xml" Type="http://schemas.openxmlformats.org/officeDocument/2006/relationships/slide"/></Relationships>
</file>

<file path=ppt/notesSlides/_rels/notesSlide3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6.xml" Type="http://schemas.openxmlformats.org/officeDocument/2006/relationships/slide"/></Relationships>
</file>

<file path=ppt/notesSlides/_rels/notesSlide3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7.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Nói sơ qua nhóm thuộc tính này mô tả những gì -&gt; kể tên các thuộc tính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37.pn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 Id="rId6" Target="../media/image5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32.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33.png" Type="http://schemas.openxmlformats.org/officeDocument/2006/relationships/image"/><Relationship Id="rId8" Target="../media/image55.png" Type="http://schemas.openxmlformats.org/officeDocument/2006/relationships/image"/><Relationship Id="rId9" Target="../media/image5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32.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33.png" Type="http://schemas.openxmlformats.org/officeDocument/2006/relationships/image"/><Relationship Id="rId8" Target="../media/image5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32.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33.png" Type="http://schemas.openxmlformats.org/officeDocument/2006/relationships/image"/><Relationship Id="rId7" Target="../media/image5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2.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33.png" Type="http://schemas.openxmlformats.org/officeDocument/2006/relationships/image"/><Relationship Id="rId7" Target="../media/image5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2.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33.png" Type="http://schemas.openxmlformats.org/officeDocument/2006/relationships/image"/><Relationship Id="rId7" Target="../media/image6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32.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33.png" Type="http://schemas.openxmlformats.org/officeDocument/2006/relationships/image"/><Relationship Id="rId8" Target="../media/image6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32.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33.png" Type="http://schemas.openxmlformats.org/officeDocument/2006/relationships/image"/><Relationship Id="rId8" Target="../media/image62.png" Type="http://schemas.openxmlformats.org/officeDocument/2006/relationships/image"/><Relationship Id="rId9" Target="../media/image6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32.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33.png" Type="http://schemas.openxmlformats.org/officeDocument/2006/relationships/image"/><Relationship Id="rId8" Target="../media/image6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32.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33.png" Type="http://schemas.openxmlformats.org/officeDocument/2006/relationships/image"/><Relationship Id="rId8" Target="../media/image65.png" Type="http://schemas.openxmlformats.org/officeDocument/2006/relationships/image"/><Relationship Id="rId9" Target="../media/image6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2" Target="../media/image1.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32.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33.png" Type="http://schemas.openxmlformats.org/officeDocument/2006/relationships/image"/><Relationship Id="rId8" Target="../media/image6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32.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33.png" Type="http://schemas.openxmlformats.org/officeDocument/2006/relationships/image"/><Relationship Id="rId8" Target="../media/image6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32.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33.png" Type="http://schemas.openxmlformats.org/officeDocument/2006/relationships/image"/><Relationship Id="rId8" Target="../media/image69.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 Id="rId4" Target="../media/image32.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33.png" Type="http://schemas.openxmlformats.org/officeDocument/2006/relationships/image"/><Relationship Id="rId8" Target="../media/image70.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 Id="rId4" Target="../media/image32.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33.png" Type="http://schemas.openxmlformats.org/officeDocument/2006/relationships/image"/><Relationship Id="rId8" Target="../media/image7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png" Type="http://schemas.openxmlformats.org/officeDocument/2006/relationships/image"/><Relationship Id="rId4" Target="../media/image32.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33.png" Type="http://schemas.openxmlformats.org/officeDocument/2006/relationships/image"/><Relationship Id="rId8" Target="../media/image72.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png" Type="http://schemas.openxmlformats.org/officeDocument/2006/relationships/image"/><Relationship Id="rId4" Target="../media/image32.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33.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3.jpeg" Type="http://schemas.openxmlformats.org/officeDocument/2006/relationships/image"/><Relationship Id="rId3" Target="../media/image37.pn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png" Type="http://schemas.openxmlformats.org/officeDocument/2006/relationships/image"/><Relationship Id="rId4" Target="../media/image32.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33.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png" Type="http://schemas.openxmlformats.org/officeDocument/2006/relationships/image"/><Relationship Id="rId4" Target="../media/image32.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33.png" Type="http://schemas.openxmlformats.org/officeDocument/2006/relationships/image"/><Relationship Id="rId8" Target="../media/image7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16" Target="../media/image30.png" Type="http://schemas.openxmlformats.org/officeDocument/2006/relationships/image"/><Relationship Id="rId17" Target="../media/image31.svg" Type="http://schemas.openxmlformats.org/officeDocument/2006/relationships/image"/><Relationship Id="rId2" Target="../media/image1.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png" Type="http://schemas.openxmlformats.org/officeDocument/2006/relationships/image"/><Relationship Id="rId4" Target="../media/image32.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33.png" Type="http://schemas.openxmlformats.org/officeDocument/2006/relationships/image"/><Relationship Id="rId8" Target="../media/image75.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1.png" Type="http://schemas.openxmlformats.org/officeDocument/2006/relationships/image"/><Relationship Id="rId4" Target="../media/image32.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33.png" Type="http://schemas.openxmlformats.org/officeDocument/2006/relationships/image"/><Relationship Id="rId8" Target="../media/image76.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1.png" Type="http://schemas.openxmlformats.org/officeDocument/2006/relationships/image"/><Relationship Id="rId4" Target="../media/image32.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33.png" Type="http://schemas.openxmlformats.org/officeDocument/2006/relationships/image"/><Relationship Id="rId8" Target="../media/image77.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8.jpeg" Type="http://schemas.openxmlformats.org/officeDocument/2006/relationships/image"/><Relationship Id="rId3" Target="../media/image37.pn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1.png" Type="http://schemas.openxmlformats.org/officeDocument/2006/relationships/image"/><Relationship Id="rId4" Target="../media/image32.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33.png" Type="http://schemas.openxmlformats.org/officeDocument/2006/relationships/image"/><Relationship Id="rId8" Target="../media/image79.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1.png" Type="http://schemas.openxmlformats.org/officeDocument/2006/relationships/image"/><Relationship Id="rId4" Target="../media/image32.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33.png" Type="http://schemas.openxmlformats.org/officeDocument/2006/relationships/image"/><Relationship Id="rId8" Target="../media/image80.png" Type="http://schemas.openxmlformats.org/officeDocument/2006/relationships/image"/><Relationship Id="rId9" Target="../media/image81.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1.png" Type="http://schemas.openxmlformats.org/officeDocument/2006/relationships/image"/><Relationship Id="rId4" Target="../media/image32.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33.png" Type="http://schemas.openxmlformats.org/officeDocument/2006/relationships/image"/><Relationship Id="rId8" Target="../media/image82.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32.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33.png" Type="http://schemas.openxmlformats.org/officeDocument/2006/relationships/image"/><Relationship Id="rId7" Target="../media/image83.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32.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33.png" Type="http://schemas.openxmlformats.org/officeDocument/2006/relationships/image"/><Relationship Id="rId7" Target="../media/image84.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32.png" Type="http://schemas.openxmlformats.org/officeDocument/2006/relationships/image"/><Relationship Id="rId4" Target="../media/image45.png" Type="http://schemas.openxmlformats.org/officeDocument/2006/relationships/image"/><Relationship Id="rId5" Target="../media/image85.png" Type="http://schemas.openxmlformats.org/officeDocument/2006/relationships/image"/><Relationship Id="rId6" Target="../media/image46.png" Type="http://schemas.openxmlformats.org/officeDocument/2006/relationships/image"/><Relationship Id="rId7" Target="../media/image3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jpeg" Type="http://schemas.openxmlformats.org/officeDocument/2006/relationships/image"/><Relationship Id="rId7" Target="../media/image36.jpeg" Type="http://schemas.openxmlformats.org/officeDocument/2006/relationships/image"/><Relationship Id="rId8" Target="../media/image2.png" Type="http://schemas.openxmlformats.org/officeDocument/2006/relationships/image"/><Relationship Id="rId9" Target="../media/image37.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32.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33.png" Type="http://schemas.openxmlformats.org/officeDocument/2006/relationships/image"/><Relationship Id="rId7" Target="../media/image86.png" Type="http://schemas.openxmlformats.org/officeDocument/2006/relationships/image"/><Relationship Id="rId8" Target="../media/image87.png" Type="http://schemas.openxmlformats.org/officeDocument/2006/relationships/image"/><Relationship Id="rId9" Target="../media/image88.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3.xml" Type="http://schemas.openxmlformats.org/officeDocument/2006/relationships/notesSlide"/><Relationship Id="rId3" Target="../media/image32.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33.png" Type="http://schemas.openxmlformats.org/officeDocument/2006/relationships/image"/><Relationship Id="rId7" Target="../media/image89.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4.xml" Type="http://schemas.openxmlformats.org/officeDocument/2006/relationships/notesSlide"/><Relationship Id="rId3" Target="../media/image32.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33.png" Type="http://schemas.openxmlformats.org/officeDocument/2006/relationships/image"/><Relationship Id="rId7" Target="../media/image90.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5.xml" Type="http://schemas.openxmlformats.org/officeDocument/2006/relationships/notesSlide"/><Relationship Id="rId3" Target="../media/image32.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33.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6.xml" Type="http://schemas.openxmlformats.org/officeDocument/2006/relationships/notesSlide"/><Relationship Id="rId3" Target="../media/image32.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33.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7.xml" Type="http://schemas.openxmlformats.org/officeDocument/2006/relationships/notesSlide"/><Relationship Id="rId3" Target="../media/image32.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33.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8.xml" Type="http://schemas.openxmlformats.org/officeDocument/2006/relationships/notesSlide"/><Relationship Id="rId3" Target="../media/image32.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33.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1.jpeg" Type="http://schemas.openxmlformats.org/officeDocument/2006/relationships/image"/><Relationship Id="rId3" Target="../media/image33.png" Type="http://schemas.openxmlformats.org/officeDocument/2006/relationships/image"/><Relationship Id="rId4"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jpeg" Type="http://schemas.openxmlformats.org/officeDocument/2006/relationships/image"/><Relationship Id="rId2" Target="../media/image38.png" Type="http://schemas.openxmlformats.org/officeDocument/2006/relationships/image"/><Relationship Id="rId3" Target="../media/image39.png" Type="http://schemas.openxmlformats.org/officeDocument/2006/relationships/image"/><Relationship Id="rId4" Target="../media/image12.pn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pn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32.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33.png" Type="http://schemas.openxmlformats.org/officeDocument/2006/relationships/image"/><Relationship Id="rId8" Target="../media/image4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32.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33.png" Type="http://schemas.openxmlformats.org/officeDocument/2006/relationships/image"/><Relationship Id="rId8" Target="../media/image4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32.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33.png" Type="http://schemas.openxmlformats.org/officeDocument/2006/relationships/image"/><Relationship Id="rId8" Target="../media/image4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32.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33.png" Type="http://schemas.openxmlformats.org/officeDocument/2006/relationships/image"/><Relationship Id="rId8" Target="../media/image5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5907790">
            <a:off x="14393158" y="-1691605"/>
            <a:ext cx="3148213" cy="516100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675371">
            <a:off x="-5690529" y="-826214"/>
            <a:ext cx="7224143" cy="8863979"/>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243131">
            <a:off x="-1768437" y="973789"/>
            <a:ext cx="7456456" cy="9038129"/>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986559">
            <a:off x="-1466967" y="8104464"/>
            <a:ext cx="8818326" cy="4365071"/>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812365">
            <a:off x="-1828225" y="9629264"/>
            <a:ext cx="5597752" cy="1315472"/>
          </a:xfrm>
          <a:prstGeom prst="rect">
            <a:avLst/>
          </a:prstGeom>
        </p:spPr>
      </p:pic>
      <p:pic>
        <p:nvPicPr>
          <p:cNvPr name="Picture 8" id="8"/>
          <p:cNvPicPr>
            <a:picLocks noChangeAspect="true"/>
          </p:cNvPicPr>
          <p:nvPr/>
        </p:nvPicPr>
        <p:blipFill>
          <a:blip r:embed="rId8"/>
          <a:srcRect l="8955" t="0" r="8955" b="0"/>
          <a:stretch>
            <a:fillRect/>
          </a:stretch>
        </p:blipFill>
        <p:spPr>
          <a:xfrm flipH="false" flipV="false" rot="-252719">
            <a:off x="-1479118" y="1856352"/>
            <a:ext cx="6665610" cy="6090021"/>
          </a:xfrm>
          <a:prstGeom prst="rect">
            <a:avLst/>
          </a:prstGeom>
        </p:spPr>
      </p:pic>
      <p:grpSp>
        <p:nvGrpSpPr>
          <p:cNvPr name="Group 9" id="9"/>
          <p:cNvGrpSpPr/>
          <p:nvPr/>
        </p:nvGrpSpPr>
        <p:grpSpPr>
          <a:xfrm rot="0">
            <a:off x="5884955" y="2043488"/>
            <a:ext cx="12403045" cy="6200024"/>
            <a:chOff x="0" y="0"/>
            <a:chExt cx="16537393" cy="8266698"/>
          </a:xfrm>
        </p:grpSpPr>
        <p:sp>
          <p:nvSpPr>
            <p:cNvPr name="TextBox 10" id="10"/>
            <p:cNvSpPr txBox="true"/>
            <p:nvPr/>
          </p:nvSpPr>
          <p:spPr>
            <a:xfrm rot="0">
              <a:off x="0" y="-85725"/>
              <a:ext cx="16537393" cy="7753804"/>
            </a:xfrm>
            <a:prstGeom prst="rect">
              <a:avLst/>
            </a:prstGeom>
          </p:spPr>
          <p:txBody>
            <a:bodyPr anchor="t" rtlCol="false" tIns="0" lIns="0" bIns="0" rIns="0">
              <a:spAutoFit/>
            </a:bodyPr>
            <a:lstStyle/>
            <a:p>
              <a:pPr algn="ctr">
                <a:lnSpc>
                  <a:spcPts val="9239"/>
                </a:lnSpc>
              </a:pPr>
              <a:r>
                <a:rPr lang="en-US" sz="6999" spc="328">
                  <a:solidFill>
                    <a:srgbClr val="B17E62"/>
                  </a:solidFill>
                  <a:latin typeface="Montserrat Extra-Bold Italics"/>
                </a:rPr>
                <a:t>SỬ DỤNG GOOGLE COLLAB ĐỂ PHÂN TÍCH VÀ DỰ ĐOÁN KHÁCH HÀNG RỜI BỎ DỊCH VỤ NGÂN HÀNG</a:t>
              </a:r>
            </a:p>
          </p:txBody>
        </p:sp>
        <p:sp>
          <p:nvSpPr>
            <p:cNvPr name="TextBox 11" id="11"/>
            <p:cNvSpPr txBox="true"/>
            <p:nvPr/>
          </p:nvSpPr>
          <p:spPr>
            <a:xfrm rot="0">
              <a:off x="0" y="7798702"/>
              <a:ext cx="16537393" cy="467996"/>
            </a:xfrm>
            <a:prstGeom prst="rect">
              <a:avLst/>
            </a:prstGeom>
          </p:spPr>
          <p:txBody>
            <a:bodyPr anchor="t" rtlCol="false" tIns="0" lIns="0" bIns="0" rIns="0">
              <a:spAutoFit/>
            </a:bodyPr>
            <a:lstStyle/>
            <a:p>
              <a:pPr algn="r">
                <a:lnSpc>
                  <a:spcPts val="2975"/>
                </a:lnSpc>
                <a:spcBef>
                  <a:spcPct val="0"/>
                </a:spcBef>
              </a:pPr>
            </a:p>
          </p:txBody>
        </p:sp>
      </p:grpSp>
      <p:pic>
        <p:nvPicPr>
          <p:cNvPr name="Picture 12" id="12"/>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6731066" y="7786337"/>
            <a:ext cx="531438" cy="793190"/>
          </a:xfrm>
          <a:prstGeom prst="rect">
            <a:avLst/>
          </a:prstGeom>
        </p:spPr>
      </p:pic>
      <p:sp>
        <p:nvSpPr>
          <p:cNvPr name="TextBox 13" id="13"/>
          <p:cNvSpPr txBox="true"/>
          <p:nvPr/>
        </p:nvSpPr>
        <p:spPr>
          <a:xfrm rot="0">
            <a:off x="6180516" y="-85543"/>
            <a:ext cx="10542368" cy="699464"/>
          </a:xfrm>
          <a:prstGeom prst="rect">
            <a:avLst/>
          </a:prstGeom>
        </p:spPr>
        <p:txBody>
          <a:bodyPr anchor="t" rtlCol="false" tIns="0" lIns="0" bIns="0" rIns="0">
            <a:spAutoFit/>
          </a:bodyPr>
          <a:lstStyle/>
          <a:p>
            <a:pPr algn="ctr">
              <a:lnSpc>
                <a:spcPts val="6005"/>
              </a:lnSpc>
            </a:pPr>
            <a:r>
              <a:rPr lang="en-US" sz="3281" spc="492">
                <a:solidFill>
                  <a:srgbClr val="E45258"/>
                </a:solidFill>
                <a:latin typeface="Muli Regular Bold"/>
              </a:rPr>
              <a:t>ĐIỆN TOÁN ĐÁM MÂY / IS402.N11.HTCL</a:t>
            </a:r>
          </a:p>
        </p:txBody>
      </p:sp>
      <p:sp>
        <p:nvSpPr>
          <p:cNvPr name="TextBox 14" id="14"/>
          <p:cNvSpPr txBox="true"/>
          <p:nvPr/>
        </p:nvSpPr>
        <p:spPr>
          <a:xfrm rot="0">
            <a:off x="8090714" y="981075"/>
            <a:ext cx="6607369" cy="621497"/>
          </a:xfrm>
          <a:prstGeom prst="rect">
            <a:avLst/>
          </a:prstGeom>
        </p:spPr>
        <p:txBody>
          <a:bodyPr anchor="t" rtlCol="false" tIns="0" lIns="0" bIns="0" rIns="0">
            <a:spAutoFit/>
          </a:bodyPr>
          <a:lstStyle/>
          <a:p>
            <a:pPr algn="ctr">
              <a:lnSpc>
                <a:spcPts val="3191"/>
              </a:lnSpc>
            </a:pPr>
            <a:r>
              <a:rPr lang="en-US" sz="2279" spc="341">
                <a:solidFill>
                  <a:srgbClr val="000000"/>
                </a:solidFill>
                <a:latin typeface="DejaVu Serif Bold"/>
              </a:rPr>
              <a:t>GVHD: THS. HÀ LÊ HOÀI TRUNG</a:t>
            </a:r>
          </a:p>
          <a:p>
            <a:pPr algn="ctr">
              <a:lnSpc>
                <a:spcPts val="1791"/>
              </a:lnSpc>
            </a:pPr>
          </a:p>
        </p:txBody>
      </p:sp>
      <p:sp>
        <p:nvSpPr>
          <p:cNvPr name="TextBox 15" id="15"/>
          <p:cNvSpPr txBox="true"/>
          <p:nvPr/>
        </p:nvSpPr>
        <p:spPr>
          <a:xfrm rot="0">
            <a:off x="10181531" y="8915450"/>
            <a:ext cx="2540338" cy="464555"/>
          </a:xfrm>
          <a:prstGeom prst="rect">
            <a:avLst/>
          </a:prstGeom>
        </p:spPr>
        <p:txBody>
          <a:bodyPr anchor="t" rtlCol="false" tIns="0" lIns="0" bIns="0" rIns="0">
            <a:spAutoFit/>
          </a:bodyPr>
          <a:lstStyle/>
          <a:p>
            <a:pPr algn="ctr">
              <a:lnSpc>
                <a:spcPts val="3325"/>
              </a:lnSpc>
            </a:pPr>
            <a:r>
              <a:rPr lang="en-US" sz="3695">
                <a:solidFill>
                  <a:srgbClr val="000000"/>
                </a:solidFill>
                <a:latin typeface="CS Gordon Serif"/>
              </a:rPr>
              <a:t>Group </a:t>
            </a:r>
          </a:p>
        </p:txBody>
      </p:sp>
      <p:sp>
        <p:nvSpPr>
          <p:cNvPr name="TextBox 16" id="16"/>
          <p:cNvSpPr txBox="true"/>
          <p:nvPr/>
        </p:nvSpPr>
        <p:spPr>
          <a:xfrm rot="0">
            <a:off x="17867801" y="9367568"/>
            <a:ext cx="420199"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736" t="10096" r="2736" b="10096"/>
          <a:stretch>
            <a:fillRect/>
          </a:stretch>
        </p:blipFill>
        <p:spPr>
          <a:xfrm>
            <a:off x="0" y="0"/>
            <a:ext cx="18288000" cy="10287000"/>
          </a:xfrm>
          <a:prstGeom prst="rect">
            <a:avLst/>
          </a:prstGeom>
        </p:spPr>
      </p:pic>
      <p:pic>
        <p:nvPicPr>
          <p:cNvPr name="Picture 3" id="3"/>
          <p:cNvPicPr>
            <a:picLocks noChangeAspect="true"/>
          </p:cNvPicPr>
          <p:nvPr/>
        </p:nvPicPr>
        <p:blipFill>
          <a:blip r:embed="rId3">
            <a:alphaModFix amt="80000"/>
          </a:blip>
          <a:srcRect l="0" t="0" r="0" b="0"/>
          <a:stretch>
            <a:fillRect/>
          </a:stretch>
        </p:blipFill>
        <p:spPr>
          <a:xfrm flipH="false" flipV="false" rot="-5400000">
            <a:off x="11850202" y="4085200"/>
            <a:ext cx="11139997" cy="211659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5400000">
            <a:off x="-7318647" y="6631305"/>
            <a:ext cx="16230600" cy="243459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960008">
            <a:off x="-2292331" y="-1182811"/>
            <a:ext cx="4124321" cy="5253912"/>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1711687">
            <a:off x="2794995" y="9524632"/>
            <a:ext cx="4048794" cy="1251930"/>
          </a:xfrm>
          <a:prstGeom prst="rect">
            <a:avLst/>
          </a:prstGeom>
        </p:spPr>
      </p:pic>
      <p:grpSp>
        <p:nvGrpSpPr>
          <p:cNvPr name="Group 7" id="7"/>
          <p:cNvGrpSpPr/>
          <p:nvPr/>
        </p:nvGrpSpPr>
        <p:grpSpPr>
          <a:xfrm rot="0">
            <a:off x="0" y="2170665"/>
            <a:ext cx="13381333" cy="4382696"/>
            <a:chOff x="0" y="0"/>
            <a:chExt cx="17841777" cy="5843595"/>
          </a:xfrm>
        </p:grpSpPr>
        <p:sp>
          <p:nvSpPr>
            <p:cNvPr name="TextBox 8" id="8"/>
            <p:cNvSpPr txBox="true"/>
            <p:nvPr/>
          </p:nvSpPr>
          <p:spPr>
            <a:xfrm rot="0">
              <a:off x="0" y="4982741"/>
              <a:ext cx="17841777" cy="860854"/>
            </a:xfrm>
            <a:prstGeom prst="rect">
              <a:avLst/>
            </a:prstGeom>
          </p:spPr>
          <p:txBody>
            <a:bodyPr anchor="t" rtlCol="false" tIns="0" lIns="0" bIns="0" rIns="0">
              <a:spAutoFit/>
            </a:bodyPr>
            <a:lstStyle/>
            <a:p>
              <a:pPr algn="ctr">
                <a:lnSpc>
                  <a:spcPts val="5484"/>
                </a:lnSpc>
              </a:pPr>
            </a:p>
          </p:txBody>
        </p:sp>
        <p:sp>
          <p:nvSpPr>
            <p:cNvPr name="TextBox 9" id="9"/>
            <p:cNvSpPr txBox="true"/>
            <p:nvPr/>
          </p:nvSpPr>
          <p:spPr>
            <a:xfrm rot="0">
              <a:off x="0" y="-294309"/>
              <a:ext cx="17841777" cy="5012749"/>
            </a:xfrm>
            <a:prstGeom prst="rect">
              <a:avLst/>
            </a:prstGeom>
          </p:spPr>
          <p:txBody>
            <a:bodyPr anchor="t" rtlCol="false" tIns="0" lIns="0" bIns="0" rIns="0">
              <a:spAutoFit/>
            </a:bodyPr>
            <a:lstStyle/>
            <a:p>
              <a:pPr algn="ctr">
                <a:lnSpc>
                  <a:spcPts val="14403"/>
                </a:lnSpc>
              </a:pPr>
              <a:r>
                <a:rPr lang="en-US" sz="11079">
                  <a:solidFill>
                    <a:srgbClr val="E45258"/>
                  </a:solidFill>
                  <a:latin typeface="Bungee"/>
                </a:rPr>
                <a:t>TIỀN XỬ LÝ DỮ LIỆU</a:t>
              </a:r>
            </a:p>
          </p:txBody>
        </p:sp>
      </p:grpSp>
      <p:sp>
        <p:nvSpPr>
          <p:cNvPr name="TextBox 10" id="10"/>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7183966" y="3414224"/>
            <a:ext cx="12443433" cy="398189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5400000">
            <a:off x="-8601275" y="3545995"/>
            <a:ext cx="16230600" cy="1379601"/>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6757624" y="-588684"/>
            <a:ext cx="4872357" cy="1146436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6923057">
            <a:off x="-1584190" y="-3949514"/>
            <a:ext cx="3168380" cy="7200863"/>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3364901" y="2749443"/>
            <a:ext cx="6756031" cy="2129933"/>
          </a:xfrm>
          <a:prstGeom prst="rect">
            <a:avLst/>
          </a:prstGeom>
        </p:spPr>
      </p:pic>
      <p:pic>
        <p:nvPicPr>
          <p:cNvPr name="Picture 8" id="8"/>
          <p:cNvPicPr>
            <a:picLocks noChangeAspect="true"/>
          </p:cNvPicPr>
          <p:nvPr/>
        </p:nvPicPr>
        <p:blipFill>
          <a:blip r:embed="rId9"/>
          <a:srcRect l="0" t="0" r="0" b="0"/>
          <a:stretch>
            <a:fillRect/>
          </a:stretch>
        </p:blipFill>
        <p:spPr>
          <a:xfrm flipH="false" flipV="false" rot="0">
            <a:off x="3364901" y="6196910"/>
            <a:ext cx="9810555" cy="2936152"/>
          </a:xfrm>
          <a:prstGeom prst="rect">
            <a:avLst/>
          </a:prstGeom>
        </p:spPr>
      </p:pic>
      <p:sp>
        <p:nvSpPr>
          <p:cNvPr name="TextBox 9" id="9"/>
          <p:cNvSpPr txBox="true"/>
          <p:nvPr/>
        </p:nvSpPr>
        <p:spPr>
          <a:xfrm rot="0">
            <a:off x="869562" y="211633"/>
            <a:ext cx="14987274" cy="1195559"/>
          </a:xfrm>
          <a:prstGeom prst="rect">
            <a:avLst/>
          </a:prstGeom>
        </p:spPr>
        <p:txBody>
          <a:bodyPr anchor="t" rtlCol="false" tIns="0" lIns="0" bIns="0" rIns="0">
            <a:spAutoFit/>
          </a:bodyPr>
          <a:lstStyle/>
          <a:p>
            <a:pPr algn="ctr">
              <a:lnSpc>
                <a:spcPts val="9646"/>
              </a:lnSpc>
            </a:pPr>
            <a:r>
              <a:rPr lang="en-US" sz="6890">
                <a:solidFill>
                  <a:srgbClr val="000000"/>
                </a:solidFill>
                <a:latin typeface="Roboto Bold Italics"/>
              </a:rPr>
              <a:t>Kết nối Drive và Import thư viện</a:t>
            </a:r>
          </a:p>
        </p:txBody>
      </p:sp>
      <p:sp>
        <p:nvSpPr>
          <p:cNvPr name="TextBox 10" id="10"/>
          <p:cNvSpPr txBox="true"/>
          <p:nvPr/>
        </p:nvSpPr>
        <p:spPr>
          <a:xfrm rot="0">
            <a:off x="3364901" y="5038725"/>
            <a:ext cx="5143500" cy="896512"/>
          </a:xfrm>
          <a:prstGeom prst="rect">
            <a:avLst/>
          </a:prstGeom>
        </p:spPr>
        <p:txBody>
          <a:bodyPr anchor="t" rtlCol="false" tIns="0" lIns="0" bIns="0" rIns="0">
            <a:spAutoFit/>
          </a:bodyPr>
          <a:lstStyle/>
          <a:p>
            <a:pPr>
              <a:lnSpc>
                <a:spcPts val="7279"/>
              </a:lnSpc>
            </a:pPr>
            <a:r>
              <a:rPr lang="en-US" sz="5199">
                <a:solidFill>
                  <a:srgbClr val="000000"/>
                </a:solidFill>
                <a:latin typeface="Times Neue Roman"/>
              </a:rPr>
              <a:t>Import các thư viện</a:t>
            </a:r>
          </a:p>
        </p:txBody>
      </p:sp>
      <p:sp>
        <p:nvSpPr>
          <p:cNvPr name="TextBox 11" id="11"/>
          <p:cNvSpPr txBox="true"/>
          <p:nvPr/>
        </p:nvSpPr>
        <p:spPr>
          <a:xfrm rot="0">
            <a:off x="3364901" y="1595757"/>
            <a:ext cx="3619500" cy="896512"/>
          </a:xfrm>
          <a:prstGeom prst="rect">
            <a:avLst/>
          </a:prstGeom>
        </p:spPr>
        <p:txBody>
          <a:bodyPr anchor="t" rtlCol="false" tIns="0" lIns="0" bIns="0" rIns="0">
            <a:spAutoFit/>
          </a:bodyPr>
          <a:lstStyle/>
          <a:p>
            <a:pPr>
              <a:lnSpc>
                <a:spcPts val="7279"/>
              </a:lnSpc>
            </a:pPr>
            <a:r>
              <a:rPr lang="en-US" sz="5199">
                <a:solidFill>
                  <a:srgbClr val="000000"/>
                </a:solidFill>
                <a:latin typeface="Times Neue Roman"/>
              </a:rPr>
              <a:t>Kết nối Drive</a:t>
            </a:r>
          </a:p>
        </p:txBody>
      </p:sp>
      <p:sp>
        <p:nvSpPr>
          <p:cNvPr name="TextBox 12" id="12"/>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7183966" y="3414224"/>
            <a:ext cx="12443433" cy="398189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5400000">
            <a:off x="-8601275" y="3545995"/>
            <a:ext cx="16230600" cy="1379601"/>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6757624" y="-588684"/>
            <a:ext cx="4872357" cy="1146436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6923057">
            <a:off x="-1584190" y="-3949514"/>
            <a:ext cx="3168380" cy="7200863"/>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2578133" y="2773222"/>
            <a:ext cx="13131734" cy="4740556"/>
          </a:xfrm>
          <a:prstGeom prst="rect">
            <a:avLst/>
          </a:prstGeom>
        </p:spPr>
      </p:pic>
      <p:sp>
        <p:nvSpPr>
          <p:cNvPr name="TextBox 8" id="8"/>
          <p:cNvSpPr txBox="true"/>
          <p:nvPr/>
        </p:nvSpPr>
        <p:spPr>
          <a:xfrm rot="0">
            <a:off x="869562" y="211633"/>
            <a:ext cx="14987274" cy="1195559"/>
          </a:xfrm>
          <a:prstGeom prst="rect">
            <a:avLst/>
          </a:prstGeom>
        </p:spPr>
        <p:txBody>
          <a:bodyPr anchor="t" rtlCol="false" tIns="0" lIns="0" bIns="0" rIns="0">
            <a:spAutoFit/>
          </a:bodyPr>
          <a:lstStyle/>
          <a:p>
            <a:pPr algn="ctr">
              <a:lnSpc>
                <a:spcPts val="9646"/>
              </a:lnSpc>
            </a:pPr>
            <a:r>
              <a:rPr lang="en-US" sz="6890">
                <a:solidFill>
                  <a:srgbClr val="000000"/>
                </a:solidFill>
                <a:latin typeface="Roboto Bold Italics"/>
              </a:rPr>
              <a:t>Import dataset</a:t>
            </a:r>
          </a:p>
        </p:txBody>
      </p:sp>
      <p:sp>
        <p:nvSpPr>
          <p:cNvPr name="TextBox 9" id="9"/>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BE1D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5400000">
            <a:off x="-7183966" y="3414224"/>
            <a:ext cx="12443433" cy="3981899"/>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8601275" y="3545995"/>
            <a:ext cx="16230600" cy="1379601"/>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6757624" y="-588684"/>
            <a:ext cx="4872357" cy="11464369"/>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6923057">
            <a:off x="-1584190" y="-3949514"/>
            <a:ext cx="3168380" cy="7200863"/>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2192963" y="4388582"/>
            <a:ext cx="13902074" cy="2349418"/>
          </a:xfrm>
          <a:prstGeom prst="rect">
            <a:avLst/>
          </a:prstGeom>
        </p:spPr>
      </p:pic>
      <p:sp>
        <p:nvSpPr>
          <p:cNvPr name="TextBox 7" id="7"/>
          <p:cNvSpPr txBox="true"/>
          <p:nvPr/>
        </p:nvSpPr>
        <p:spPr>
          <a:xfrm rot="0">
            <a:off x="869562" y="211633"/>
            <a:ext cx="11548989" cy="1195559"/>
          </a:xfrm>
          <a:prstGeom prst="rect">
            <a:avLst/>
          </a:prstGeom>
        </p:spPr>
        <p:txBody>
          <a:bodyPr anchor="t" rtlCol="false" tIns="0" lIns="0" bIns="0" rIns="0">
            <a:spAutoFit/>
          </a:bodyPr>
          <a:lstStyle/>
          <a:p>
            <a:pPr algn="ctr">
              <a:lnSpc>
                <a:spcPts val="9646"/>
              </a:lnSpc>
            </a:pPr>
            <a:r>
              <a:rPr lang="en-US" sz="6890">
                <a:solidFill>
                  <a:srgbClr val="000000"/>
                </a:solidFill>
                <a:latin typeface="Roboto Bold Italics"/>
              </a:rPr>
              <a:t>Xóa các cột không cần thiết</a:t>
            </a:r>
          </a:p>
        </p:txBody>
      </p:sp>
      <p:sp>
        <p:nvSpPr>
          <p:cNvPr name="TextBox 8" id="8"/>
          <p:cNvSpPr txBox="true"/>
          <p:nvPr/>
        </p:nvSpPr>
        <p:spPr>
          <a:xfrm rot="0">
            <a:off x="1320096" y="2396696"/>
            <a:ext cx="12979976" cy="896512"/>
          </a:xfrm>
          <a:prstGeom prst="rect">
            <a:avLst/>
          </a:prstGeom>
        </p:spPr>
        <p:txBody>
          <a:bodyPr anchor="t" rtlCol="false" tIns="0" lIns="0" bIns="0" rIns="0">
            <a:spAutoFit/>
          </a:bodyPr>
          <a:lstStyle/>
          <a:p>
            <a:pPr>
              <a:lnSpc>
                <a:spcPts val="7279"/>
              </a:lnSpc>
            </a:pPr>
            <a:r>
              <a:rPr lang="en-US" sz="5199">
                <a:solidFill>
                  <a:srgbClr val="000000"/>
                </a:solidFill>
                <a:latin typeface="Times Neue Roman"/>
              </a:rPr>
              <a:t>Xóa cột 'RowNumber ', 'CustomerId', 'Surname' ;</a:t>
            </a:r>
          </a:p>
        </p:txBody>
      </p:sp>
      <p:sp>
        <p:nvSpPr>
          <p:cNvPr name="TextBox 9" id="9"/>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BE1D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5400000">
            <a:off x="-7183966" y="3414224"/>
            <a:ext cx="12443433" cy="3981899"/>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8601275" y="3545995"/>
            <a:ext cx="16230600" cy="1379601"/>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6757624" y="-588684"/>
            <a:ext cx="4872357" cy="11464369"/>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6923057">
            <a:off x="-1584190" y="-3949514"/>
            <a:ext cx="3168380" cy="7200863"/>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4224105" y="3691531"/>
            <a:ext cx="9839790" cy="2903938"/>
          </a:xfrm>
          <a:prstGeom prst="rect">
            <a:avLst/>
          </a:prstGeom>
        </p:spPr>
      </p:pic>
      <p:sp>
        <p:nvSpPr>
          <p:cNvPr name="TextBox 7" id="7"/>
          <p:cNvSpPr txBox="true"/>
          <p:nvPr/>
        </p:nvSpPr>
        <p:spPr>
          <a:xfrm rot="0">
            <a:off x="869562" y="211633"/>
            <a:ext cx="11548989" cy="1195559"/>
          </a:xfrm>
          <a:prstGeom prst="rect">
            <a:avLst/>
          </a:prstGeom>
        </p:spPr>
        <p:txBody>
          <a:bodyPr anchor="t" rtlCol="false" tIns="0" lIns="0" bIns="0" rIns="0">
            <a:spAutoFit/>
          </a:bodyPr>
          <a:lstStyle/>
          <a:p>
            <a:pPr algn="ctr">
              <a:lnSpc>
                <a:spcPts val="9646"/>
              </a:lnSpc>
            </a:pPr>
            <a:r>
              <a:rPr lang="en-US" sz="6890">
                <a:solidFill>
                  <a:srgbClr val="000000"/>
                </a:solidFill>
                <a:latin typeface="Roboto Bold Italics"/>
              </a:rPr>
              <a:t>Kiểm tra dữ liệu null</a:t>
            </a:r>
          </a:p>
        </p:txBody>
      </p:sp>
      <p:sp>
        <p:nvSpPr>
          <p:cNvPr name="TextBox 8" id="8"/>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BE1D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5400000">
            <a:off x="-7183966" y="3414224"/>
            <a:ext cx="12443433" cy="3981899"/>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8601275" y="3545995"/>
            <a:ext cx="16230600" cy="1379601"/>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6757624" y="-588684"/>
            <a:ext cx="4872357" cy="11464369"/>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6923057">
            <a:off x="-1584190" y="-3949514"/>
            <a:ext cx="3168380" cy="7200863"/>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6084696" y="3221360"/>
            <a:ext cx="6659065" cy="6403649"/>
          </a:xfrm>
          <a:prstGeom prst="rect">
            <a:avLst/>
          </a:prstGeom>
        </p:spPr>
      </p:pic>
      <p:sp>
        <p:nvSpPr>
          <p:cNvPr name="TextBox 7" id="7"/>
          <p:cNvSpPr txBox="true"/>
          <p:nvPr/>
        </p:nvSpPr>
        <p:spPr>
          <a:xfrm rot="0">
            <a:off x="869562" y="211633"/>
            <a:ext cx="11548989" cy="2413738"/>
          </a:xfrm>
          <a:prstGeom prst="rect">
            <a:avLst/>
          </a:prstGeom>
        </p:spPr>
        <p:txBody>
          <a:bodyPr anchor="t" rtlCol="false" tIns="0" lIns="0" bIns="0" rIns="0">
            <a:spAutoFit/>
          </a:bodyPr>
          <a:lstStyle/>
          <a:p>
            <a:pPr algn="ctr">
              <a:lnSpc>
                <a:spcPts val="9646"/>
              </a:lnSpc>
            </a:pPr>
            <a:r>
              <a:rPr lang="en-US" sz="6890">
                <a:solidFill>
                  <a:srgbClr val="000000"/>
                </a:solidFill>
                <a:latin typeface="Roboto Bold Italics"/>
              </a:rPr>
              <a:t>Kiểm tra kiểu dữ liệu các thuộc tính</a:t>
            </a:r>
          </a:p>
        </p:txBody>
      </p:sp>
      <p:sp>
        <p:nvSpPr>
          <p:cNvPr name="TextBox 8" id="8"/>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7183966" y="3414224"/>
            <a:ext cx="12443433" cy="398189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5400000">
            <a:off x="-8601275" y="3545995"/>
            <a:ext cx="16230600" cy="1379601"/>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6757624" y="-588684"/>
            <a:ext cx="4872357" cy="1146436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6923057">
            <a:off x="-1584190" y="-3949514"/>
            <a:ext cx="3168380" cy="7200863"/>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3799647" y="4500102"/>
            <a:ext cx="10688706" cy="4758198"/>
          </a:xfrm>
          <a:prstGeom prst="rect">
            <a:avLst/>
          </a:prstGeom>
        </p:spPr>
      </p:pic>
      <p:sp>
        <p:nvSpPr>
          <p:cNvPr name="TextBox 8" id="8"/>
          <p:cNvSpPr txBox="true"/>
          <p:nvPr/>
        </p:nvSpPr>
        <p:spPr>
          <a:xfrm rot="0">
            <a:off x="-114482" y="662405"/>
            <a:ext cx="14210386" cy="811869"/>
          </a:xfrm>
          <a:prstGeom prst="rect">
            <a:avLst/>
          </a:prstGeom>
        </p:spPr>
        <p:txBody>
          <a:bodyPr anchor="t" rtlCol="false" tIns="0" lIns="0" bIns="0" rIns="0">
            <a:spAutoFit/>
          </a:bodyPr>
          <a:lstStyle/>
          <a:p>
            <a:pPr algn="ctr">
              <a:lnSpc>
                <a:spcPts val="6696"/>
              </a:lnSpc>
            </a:pPr>
            <a:r>
              <a:rPr lang="en-US" sz="4783">
                <a:solidFill>
                  <a:srgbClr val="000000"/>
                </a:solidFill>
                <a:latin typeface="Roboto Slab Regular Bold"/>
              </a:rPr>
              <a:t>Kiểm tra Oulier của các thuộc tính numeric</a:t>
            </a:r>
          </a:p>
        </p:txBody>
      </p:sp>
      <p:sp>
        <p:nvSpPr>
          <p:cNvPr name="TextBox 9" id="9"/>
          <p:cNvSpPr txBox="true"/>
          <p:nvPr/>
        </p:nvSpPr>
        <p:spPr>
          <a:xfrm rot="0">
            <a:off x="1769064" y="2520843"/>
            <a:ext cx="8078931" cy="896512"/>
          </a:xfrm>
          <a:prstGeom prst="rect">
            <a:avLst/>
          </a:prstGeom>
        </p:spPr>
        <p:txBody>
          <a:bodyPr anchor="t" rtlCol="false" tIns="0" lIns="0" bIns="0" rIns="0">
            <a:spAutoFit/>
          </a:bodyPr>
          <a:lstStyle/>
          <a:p>
            <a:pPr>
              <a:lnSpc>
                <a:spcPts val="7279"/>
              </a:lnSpc>
            </a:pPr>
            <a:r>
              <a:rPr lang="en-US" sz="5199">
                <a:solidFill>
                  <a:srgbClr val="000000"/>
                </a:solidFill>
                <a:latin typeface="DejaVu Serif"/>
              </a:rPr>
              <a:t>Các thuộc tính numeric:</a:t>
            </a:r>
          </a:p>
        </p:txBody>
      </p:sp>
      <p:sp>
        <p:nvSpPr>
          <p:cNvPr name="TextBox 10" id="10"/>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7183966" y="3414224"/>
            <a:ext cx="12443433" cy="398189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5400000">
            <a:off x="-8601275" y="3545995"/>
            <a:ext cx="16230600" cy="1379601"/>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6757624" y="-588684"/>
            <a:ext cx="4872357" cy="1146436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6923057">
            <a:off x="-1584190" y="-3949514"/>
            <a:ext cx="3168380" cy="7200863"/>
          </a:xfrm>
          <a:prstGeom prst="rect">
            <a:avLst/>
          </a:prstGeom>
        </p:spPr>
      </p:pic>
      <p:pic>
        <p:nvPicPr>
          <p:cNvPr name="Picture 7" id="7"/>
          <p:cNvPicPr>
            <a:picLocks noChangeAspect="true"/>
          </p:cNvPicPr>
          <p:nvPr/>
        </p:nvPicPr>
        <p:blipFill>
          <a:blip r:embed="rId8"/>
          <a:srcRect l="2468" t="0" r="2468" b="0"/>
          <a:stretch>
            <a:fillRect/>
          </a:stretch>
        </p:blipFill>
        <p:spPr>
          <a:xfrm flipH="false" flipV="false" rot="0">
            <a:off x="977865" y="2690223"/>
            <a:ext cx="5908154" cy="2453277"/>
          </a:xfrm>
          <a:prstGeom prst="rect">
            <a:avLst/>
          </a:prstGeom>
        </p:spPr>
      </p:pic>
      <p:pic>
        <p:nvPicPr>
          <p:cNvPr name="Picture 8" id="8"/>
          <p:cNvPicPr>
            <a:picLocks noChangeAspect="true"/>
          </p:cNvPicPr>
          <p:nvPr/>
        </p:nvPicPr>
        <p:blipFill>
          <a:blip r:embed="rId9"/>
          <a:srcRect l="0" t="0" r="0" b="0"/>
          <a:stretch>
            <a:fillRect/>
          </a:stretch>
        </p:blipFill>
        <p:spPr>
          <a:xfrm flipH="false" flipV="false" rot="0">
            <a:off x="7110160" y="2625618"/>
            <a:ext cx="9002232" cy="6275795"/>
          </a:xfrm>
          <a:prstGeom prst="rect">
            <a:avLst/>
          </a:prstGeom>
        </p:spPr>
      </p:pic>
      <p:sp>
        <p:nvSpPr>
          <p:cNvPr name="TextBox 9" id="9"/>
          <p:cNvSpPr txBox="true"/>
          <p:nvPr/>
        </p:nvSpPr>
        <p:spPr>
          <a:xfrm rot="0">
            <a:off x="-114482" y="662405"/>
            <a:ext cx="14210386" cy="811869"/>
          </a:xfrm>
          <a:prstGeom prst="rect">
            <a:avLst/>
          </a:prstGeom>
        </p:spPr>
        <p:txBody>
          <a:bodyPr anchor="t" rtlCol="false" tIns="0" lIns="0" bIns="0" rIns="0">
            <a:spAutoFit/>
          </a:bodyPr>
          <a:lstStyle/>
          <a:p>
            <a:pPr algn="ctr">
              <a:lnSpc>
                <a:spcPts val="6696"/>
              </a:lnSpc>
            </a:pPr>
            <a:r>
              <a:rPr lang="en-US" sz="4783">
                <a:solidFill>
                  <a:srgbClr val="000000"/>
                </a:solidFill>
                <a:latin typeface="Roboto Slab Regular Bold"/>
              </a:rPr>
              <a:t>Kiểm tra Oulier của các thuộc tính numeric</a:t>
            </a:r>
          </a:p>
        </p:txBody>
      </p:sp>
      <p:sp>
        <p:nvSpPr>
          <p:cNvPr name="TextBox 10" id="10"/>
          <p:cNvSpPr txBox="true"/>
          <p:nvPr/>
        </p:nvSpPr>
        <p:spPr>
          <a:xfrm rot="0">
            <a:off x="1511425" y="1590469"/>
            <a:ext cx="2597727" cy="896512"/>
          </a:xfrm>
          <a:prstGeom prst="rect">
            <a:avLst/>
          </a:prstGeom>
        </p:spPr>
        <p:txBody>
          <a:bodyPr anchor="t" rtlCol="false" tIns="0" lIns="0" bIns="0" rIns="0">
            <a:spAutoFit/>
          </a:bodyPr>
          <a:lstStyle/>
          <a:p>
            <a:pPr>
              <a:lnSpc>
                <a:spcPts val="7279"/>
              </a:lnSpc>
            </a:pPr>
            <a:r>
              <a:rPr lang="en-US" sz="5199">
                <a:solidFill>
                  <a:srgbClr val="000000"/>
                </a:solidFill>
                <a:latin typeface="DejaVu Serif"/>
              </a:rPr>
              <a:t>Boxflot:</a:t>
            </a:r>
          </a:p>
        </p:txBody>
      </p:sp>
      <p:sp>
        <p:nvSpPr>
          <p:cNvPr name="TextBox 11" id="11"/>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7183966" y="3414224"/>
            <a:ext cx="12443433" cy="398189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5400000">
            <a:off x="-8601275" y="3545995"/>
            <a:ext cx="16230600" cy="1379601"/>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6757624" y="-588684"/>
            <a:ext cx="4872357" cy="1146436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6923057">
            <a:off x="-1584190" y="-3949514"/>
            <a:ext cx="3168380" cy="7200863"/>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3022814" y="3168053"/>
            <a:ext cx="11740696" cy="5938392"/>
          </a:xfrm>
          <a:prstGeom prst="rect">
            <a:avLst/>
          </a:prstGeom>
        </p:spPr>
      </p:pic>
      <p:sp>
        <p:nvSpPr>
          <p:cNvPr name="TextBox 8" id="8"/>
          <p:cNvSpPr txBox="true"/>
          <p:nvPr/>
        </p:nvSpPr>
        <p:spPr>
          <a:xfrm rot="0">
            <a:off x="-114482" y="662405"/>
            <a:ext cx="14210386" cy="811869"/>
          </a:xfrm>
          <a:prstGeom prst="rect">
            <a:avLst/>
          </a:prstGeom>
        </p:spPr>
        <p:txBody>
          <a:bodyPr anchor="t" rtlCol="false" tIns="0" lIns="0" bIns="0" rIns="0">
            <a:spAutoFit/>
          </a:bodyPr>
          <a:lstStyle/>
          <a:p>
            <a:pPr algn="ctr">
              <a:lnSpc>
                <a:spcPts val="6696"/>
              </a:lnSpc>
            </a:pPr>
            <a:r>
              <a:rPr lang="en-US" sz="4783">
                <a:solidFill>
                  <a:srgbClr val="000000"/>
                </a:solidFill>
                <a:latin typeface="Roboto Slab Regular Bold"/>
              </a:rPr>
              <a:t>Kiểm tra Oulier của các thuộc tính numeric</a:t>
            </a:r>
          </a:p>
        </p:txBody>
      </p:sp>
      <p:sp>
        <p:nvSpPr>
          <p:cNvPr name="TextBox 9" id="9"/>
          <p:cNvSpPr txBox="true"/>
          <p:nvPr/>
        </p:nvSpPr>
        <p:spPr>
          <a:xfrm rot="0">
            <a:off x="1511425" y="1590469"/>
            <a:ext cx="6121977" cy="896512"/>
          </a:xfrm>
          <a:prstGeom prst="rect">
            <a:avLst/>
          </a:prstGeom>
        </p:spPr>
        <p:txBody>
          <a:bodyPr anchor="t" rtlCol="false" tIns="0" lIns="0" bIns="0" rIns="0">
            <a:spAutoFit/>
          </a:bodyPr>
          <a:lstStyle/>
          <a:p>
            <a:pPr>
              <a:lnSpc>
                <a:spcPts val="7279"/>
              </a:lnSpc>
            </a:pPr>
            <a:r>
              <a:rPr lang="en-US" sz="5199">
                <a:solidFill>
                  <a:srgbClr val="000000"/>
                </a:solidFill>
                <a:latin typeface="DejaVu Serif"/>
              </a:rPr>
              <a:t>Xóa giá trị outlier:</a:t>
            </a:r>
          </a:p>
        </p:txBody>
      </p:sp>
      <p:sp>
        <p:nvSpPr>
          <p:cNvPr name="TextBox 10" id="10"/>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7183966" y="3414224"/>
            <a:ext cx="12443433" cy="398189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5400000">
            <a:off x="-8601275" y="3545995"/>
            <a:ext cx="16230600" cy="1379601"/>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6757624" y="-588684"/>
            <a:ext cx="4872357" cy="1146436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6923057">
            <a:off x="-1584190" y="-3949514"/>
            <a:ext cx="3168380" cy="7200863"/>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4037217" y="3952480"/>
            <a:ext cx="9411658" cy="2278704"/>
          </a:xfrm>
          <a:prstGeom prst="rect">
            <a:avLst/>
          </a:prstGeom>
        </p:spPr>
      </p:pic>
      <p:pic>
        <p:nvPicPr>
          <p:cNvPr name="Picture 8" id="8"/>
          <p:cNvPicPr>
            <a:picLocks noChangeAspect="true"/>
          </p:cNvPicPr>
          <p:nvPr/>
        </p:nvPicPr>
        <p:blipFill>
          <a:blip r:embed="rId9"/>
          <a:srcRect l="0" t="0" r="0" b="0"/>
          <a:stretch>
            <a:fillRect/>
          </a:stretch>
        </p:blipFill>
        <p:spPr>
          <a:xfrm flipH="false" flipV="false" rot="0">
            <a:off x="2578990" y="6378448"/>
            <a:ext cx="12328112" cy="3401935"/>
          </a:xfrm>
          <a:prstGeom prst="rect">
            <a:avLst/>
          </a:prstGeom>
        </p:spPr>
      </p:pic>
      <p:sp>
        <p:nvSpPr>
          <p:cNvPr name="TextBox 9" id="9"/>
          <p:cNvSpPr txBox="true"/>
          <p:nvPr/>
        </p:nvSpPr>
        <p:spPr>
          <a:xfrm rot="0">
            <a:off x="797432" y="576680"/>
            <a:ext cx="12443589" cy="3001438"/>
          </a:xfrm>
          <a:prstGeom prst="rect">
            <a:avLst/>
          </a:prstGeom>
        </p:spPr>
        <p:txBody>
          <a:bodyPr anchor="t" rtlCol="false" tIns="0" lIns="0" bIns="0" rIns="0">
            <a:spAutoFit/>
          </a:bodyPr>
          <a:lstStyle/>
          <a:p>
            <a:pPr algn="ctr">
              <a:lnSpc>
                <a:spcPts val="12016"/>
              </a:lnSpc>
            </a:pPr>
            <a:r>
              <a:rPr lang="en-US" sz="8583">
                <a:solidFill>
                  <a:srgbClr val="000000"/>
                </a:solidFill>
                <a:latin typeface="Roboto Slab Regular Bold"/>
              </a:rPr>
              <a:t>Chuyển đổi data dạng chữ sang số</a:t>
            </a:r>
          </a:p>
        </p:txBody>
      </p:sp>
      <p:sp>
        <p:nvSpPr>
          <p:cNvPr name="TextBox 10" id="10"/>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10800000">
            <a:off x="7927410" y="-1459760"/>
            <a:ext cx="10589190" cy="248846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3637842">
            <a:off x="-2769915" y="6542913"/>
            <a:ext cx="6737570" cy="728386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6895591">
            <a:off x="-1842708" y="-1178800"/>
            <a:ext cx="3996717" cy="4620482"/>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819048" y="5495468"/>
            <a:ext cx="2565335" cy="2462722"/>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211023" y="5218356"/>
            <a:ext cx="3069060" cy="2739833"/>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0105672" y="5761725"/>
            <a:ext cx="2606166" cy="2198656"/>
          </a:xfrm>
          <a:prstGeom prst="rect">
            <a:avLst/>
          </a:prstGeom>
        </p:spPr>
      </p:pic>
      <p:pic>
        <p:nvPicPr>
          <p:cNvPr name="Picture 9" id="9"/>
          <p:cNvPicPr>
            <a:picLocks noChangeAspect="true"/>
          </p:cNvPicPr>
          <p:nvPr/>
        </p:nvPicPr>
        <p:blipFill>
          <a:blip r:embed="rId12"/>
          <a:srcRect l="0" t="0" r="0" b="0"/>
          <a:stretch>
            <a:fillRect/>
          </a:stretch>
        </p:blipFill>
        <p:spPr>
          <a:xfrm flipH="false" flipV="false" rot="0">
            <a:off x="13988919" y="5626531"/>
            <a:ext cx="3006446" cy="2469043"/>
          </a:xfrm>
          <a:prstGeom prst="rect">
            <a:avLst/>
          </a:prstGeom>
        </p:spPr>
      </p:pic>
      <p:sp>
        <p:nvSpPr>
          <p:cNvPr name="TextBox 10" id="10"/>
          <p:cNvSpPr txBox="true"/>
          <p:nvPr/>
        </p:nvSpPr>
        <p:spPr>
          <a:xfrm rot="0">
            <a:off x="1028700" y="3869807"/>
            <a:ext cx="2945049" cy="796543"/>
          </a:xfrm>
          <a:prstGeom prst="rect">
            <a:avLst/>
          </a:prstGeom>
        </p:spPr>
        <p:txBody>
          <a:bodyPr anchor="t" rtlCol="false" tIns="0" lIns="0" bIns="0" rIns="0">
            <a:spAutoFit/>
          </a:bodyPr>
          <a:lstStyle/>
          <a:p>
            <a:pPr algn="ctr">
              <a:lnSpc>
                <a:spcPts val="3218"/>
              </a:lnSpc>
            </a:pPr>
            <a:r>
              <a:rPr lang="en-US" sz="2298">
                <a:solidFill>
                  <a:srgbClr val="E45258"/>
                </a:solidFill>
                <a:latin typeface="Paytone One Bold Italics"/>
              </a:rPr>
              <a:t>NGUYỄN CAO KHOA</a:t>
            </a:r>
          </a:p>
          <a:p>
            <a:pPr algn="ctr">
              <a:lnSpc>
                <a:spcPts val="3218"/>
              </a:lnSpc>
              <a:spcBef>
                <a:spcPct val="0"/>
              </a:spcBef>
            </a:pPr>
            <a:r>
              <a:rPr lang="en-US" sz="2298">
                <a:solidFill>
                  <a:srgbClr val="E45258"/>
                </a:solidFill>
                <a:latin typeface="Paytone One Bold Italics"/>
              </a:rPr>
              <a:t>19522177</a:t>
            </a:r>
          </a:p>
        </p:txBody>
      </p:sp>
      <p:sp>
        <p:nvSpPr>
          <p:cNvPr name="TextBox 11" id="11"/>
          <p:cNvSpPr txBox="true"/>
          <p:nvPr/>
        </p:nvSpPr>
        <p:spPr>
          <a:xfrm rot="0">
            <a:off x="3863040" y="1762971"/>
            <a:ext cx="10561921" cy="1058616"/>
          </a:xfrm>
          <a:prstGeom prst="rect">
            <a:avLst/>
          </a:prstGeom>
        </p:spPr>
        <p:txBody>
          <a:bodyPr anchor="t" rtlCol="false" tIns="0" lIns="0" bIns="0" rIns="0">
            <a:spAutoFit/>
          </a:bodyPr>
          <a:lstStyle/>
          <a:p>
            <a:pPr algn="ctr">
              <a:lnSpc>
                <a:spcPts val="7927"/>
              </a:lnSpc>
            </a:pPr>
            <a:r>
              <a:rPr lang="en-US" sz="7927">
                <a:solidFill>
                  <a:srgbClr val="7AA06F"/>
                </a:solidFill>
                <a:latin typeface="Sansita Regular"/>
              </a:rPr>
              <a:t>THÀNH VIÊN NHÓM</a:t>
            </a:r>
          </a:p>
        </p:txBody>
      </p:sp>
      <p:sp>
        <p:nvSpPr>
          <p:cNvPr name="TextBox 12" id="12"/>
          <p:cNvSpPr txBox="true"/>
          <p:nvPr/>
        </p:nvSpPr>
        <p:spPr>
          <a:xfrm rot="0">
            <a:off x="5380180" y="3869748"/>
            <a:ext cx="3149437" cy="796543"/>
          </a:xfrm>
          <a:prstGeom prst="rect">
            <a:avLst/>
          </a:prstGeom>
        </p:spPr>
        <p:txBody>
          <a:bodyPr anchor="t" rtlCol="false" tIns="0" lIns="0" bIns="0" rIns="0">
            <a:spAutoFit/>
          </a:bodyPr>
          <a:lstStyle/>
          <a:p>
            <a:pPr algn="ctr">
              <a:lnSpc>
                <a:spcPts val="3218"/>
              </a:lnSpc>
            </a:pPr>
            <a:r>
              <a:rPr lang="en-US" sz="2298">
                <a:solidFill>
                  <a:srgbClr val="E45258"/>
                </a:solidFill>
                <a:latin typeface="Paytone One Bold Italics"/>
              </a:rPr>
              <a:t>TRẦN NHẬT TÂN</a:t>
            </a:r>
          </a:p>
          <a:p>
            <a:pPr algn="ctr">
              <a:lnSpc>
                <a:spcPts val="3218"/>
              </a:lnSpc>
              <a:spcBef>
                <a:spcPct val="0"/>
              </a:spcBef>
            </a:pPr>
            <a:r>
              <a:rPr lang="en-US" sz="2298">
                <a:solidFill>
                  <a:srgbClr val="E45258"/>
                </a:solidFill>
                <a:latin typeface="Paytone One Bold Italics"/>
              </a:rPr>
              <a:t>19521825</a:t>
            </a:r>
          </a:p>
        </p:txBody>
      </p:sp>
      <p:sp>
        <p:nvSpPr>
          <p:cNvPr name="TextBox 13" id="13"/>
          <p:cNvSpPr txBox="true"/>
          <p:nvPr/>
        </p:nvSpPr>
        <p:spPr>
          <a:xfrm rot="0">
            <a:off x="9939189" y="3869690"/>
            <a:ext cx="2939131" cy="796660"/>
          </a:xfrm>
          <a:prstGeom prst="rect">
            <a:avLst/>
          </a:prstGeom>
        </p:spPr>
        <p:txBody>
          <a:bodyPr anchor="t" rtlCol="false" tIns="0" lIns="0" bIns="0" rIns="0">
            <a:spAutoFit/>
          </a:bodyPr>
          <a:lstStyle/>
          <a:p>
            <a:pPr algn="ctr">
              <a:lnSpc>
                <a:spcPts val="3218"/>
              </a:lnSpc>
            </a:pPr>
            <a:r>
              <a:rPr lang="en-US" sz="2298">
                <a:solidFill>
                  <a:srgbClr val="E45258"/>
                </a:solidFill>
                <a:latin typeface="Paytone One Bold Italics"/>
              </a:rPr>
              <a:t>HỒ TRỌNG KHANG</a:t>
            </a:r>
          </a:p>
          <a:p>
            <a:pPr algn="ctr">
              <a:lnSpc>
                <a:spcPts val="3218"/>
              </a:lnSpc>
              <a:spcBef>
                <a:spcPct val="0"/>
              </a:spcBef>
            </a:pPr>
            <a:r>
              <a:rPr lang="en-US" sz="2298">
                <a:solidFill>
                  <a:srgbClr val="E45258"/>
                </a:solidFill>
                <a:latin typeface="Paytone One Bold Italics"/>
              </a:rPr>
              <a:t>19521463</a:t>
            </a:r>
          </a:p>
        </p:txBody>
      </p:sp>
      <p:sp>
        <p:nvSpPr>
          <p:cNvPr name="TextBox 14" id="14"/>
          <p:cNvSpPr txBox="true"/>
          <p:nvPr/>
        </p:nvSpPr>
        <p:spPr>
          <a:xfrm rot="0">
            <a:off x="13856952" y="3869807"/>
            <a:ext cx="3270381" cy="796543"/>
          </a:xfrm>
          <a:prstGeom prst="rect">
            <a:avLst/>
          </a:prstGeom>
        </p:spPr>
        <p:txBody>
          <a:bodyPr anchor="t" rtlCol="false" tIns="0" lIns="0" bIns="0" rIns="0">
            <a:spAutoFit/>
          </a:bodyPr>
          <a:lstStyle/>
          <a:p>
            <a:pPr algn="ctr">
              <a:lnSpc>
                <a:spcPts val="3218"/>
              </a:lnSpc>
            </a:pPr>
            <a:r>
              <a:rPr lang="en-US" sz="2298">
                <a:solidFill>
                  <a:srgbClr val="E45258"/>
                </a:solidFill>
                <a:latin typeface="Paytone One Bold Italics"/>
              </a:rPr>
              <a:t>HUỲNH QUỐC KHÁNH</a:t>
            </a:r>
          </a:p>
          <a:p>
            <a:pPr algn="ctr">
              <a:lnSpc>
                <a:spcPts val="3218"/>
              </a:lnSpc>
              <a:spcBef>
                <a:spcPct val="0"/>
              </a:spcBef>
            </a:pPr>
            <a:r>
              <a:rPr lang="en-US" sz="2298">
                <a:solidFill>
                  <a:srgbClr val="E45258"/>
                </a:solidFill>
                <a:latin typeface="Paytone One Bold Italics"/>
              </a:rPr>
              <a:t>19521463</a:t>
            </a:r>
          </a:p>
        </p:txBody>
      </p:sp>
      <p:sp>
        <p:nvSpPr>
          <p:cNvPr name="TextBox 15" id="15"/>
          <p:cNvSpPr txBox="true"/>
          <p:nvPr/>
        </p:nvSpPr>
        <p:spPr>
          <a:xfrm rot="0">
            <a:off x="17867801" y="9367568"/>
            <a:ext cx="420199"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7183966" y="3414224"/>
            <a:ext cx="12443433" cy="398189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5400000">
            <a:off x="-8601275" y="3545995"/>
            <a:ext cx="16230600" cy="1379601"/>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6757624" y="-588684"/>
            <a:ext cx="4872357" cy="1146436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6923057">
            <a:off x="-1584190" y="-3949514"/>
            <a:ext cx="3168380" cy="7200863"/>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2809720" y="3988855"/>
            <a:ext cx="12668559" cy="4717167"/>
          </a:xfrm>
          <a:prstGeom prst="rect">
            <a:avLst/>
          </a:prstGeom>
        </p:spPr>
      </p:pic>
      <p:sp>
        <p:nvSpPr>
          <p:cNvPr name="TextBox 8" id="8"/>
          <p:cNvSpPr txBox="true"/>
          <p:nvPr/>
        </p:nvSpPr>
        <p:spPr>
          <a:xfrm rot="0">
            <a:off x="203826" y="576680"/>
            <a:ext cx="12051079" cy="1477438"/>
          </a:xfrm>
          <a:prstGeom prst="rect">
            <a:avLst/>
          </a:prstGeom>
        </p:spPr>
        <p:txBody>
          <a:bodyPr anchor="t" rtlCol="false" tIns="0" lIns="0" bIns="0" rIns="0">
            <a:spAutoFit/>
          </a:bodyPr>
          <a:lstStyle/>
          <a:p>
            <a:pPr algn="ctr">
              <a:lnSpc>
                <a:spcPts val="12016"/>
              </a:lnSpc>
            </a:pPr>
            <a:r>
              <a:rPr lang="en-US" sz="8583">
                <a:solidFill>
                  <a:srgbClr val="000000"/>
                </a:solidFill>
                <a:latin typeface="Roboto Slab Regular Bold"/>
              </a:rPr>
              <a:t>Trực quan hóa dữ liệu</a:t>
            </a:r>
          </a:p>
        </p:txBody>
      </p:sp>
      <p:sp>
        <p:nvSpPr>
          <p:cNvPr name="TextBox 9" id="9"/>
          <p:cNvSpPr txBox="true"/>
          <p:nvPr/>
        </p:nvSpPr>
        <p:spPr>
          <a:xfrm rot="0">
            <a:off x="1220726" y="2520843"/>
            <a:ext cx="11491804" cy="896512"/>
          </a:xfrm>
          <a:prstGeom prst="rect">
            <a:avLst/>
          </a:prstGeom>
        </p:spPr>
        <p:txBody>
          <a:bodyPr anchor="t" rtlCol="false" tIns="0" lIns="0" bIns="0" rIns="0">
            <a:spAutoFit/>
          </a:bodyPr>
          <a:lstStyle/>
          <a:p>
            <a:pPr>
              <a:lnSpc>
                <a:spcPts val="7279"/>
              </a:lnSpc>
            </a:pPr>
            <a:r>
              <a:rPr lang="en-US" sz="5199">
                <a:solidFill>
                  <a:srgbClr val="000000"/>
                </a:solidFill>
                <a:latin typeface="DejaVu Serif"/>
              </a:rPr>
              <a:t>Thuộc tính 'Age' và 'Exited'</a:t>
            </a:r>
          </a:p>
        </p:txBody>
      </p:sp>
      <p:sp>
        <p:nvSpPr>
          <p:cNvPr name="TextBox 10" id="10"/>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7183966" y="3414224"/>
            <a:ext cx="12443433" cy="398189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5400000">
            <a:off x="-8601275" y="3545995"/>
            <a:ext cx="16230600" cy="1379601"/>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6757624" y="-588684"/>
            <a:ext cx="4872357" cy="1146436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6923057">
            <a:off x="-1584190" y="-3949514"/>
            <a:ext cx="3168380" cy="7200863"/>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2283919" y="3866991"/>
            <a:ext cx="13720163" cy="5108734"/>
          </a:xfrm>
          <a:prstGeom prst="rect">
            <a:avLst/>
          </a:prstGeom>
        </p:spPr>
      </p:pic>
      <p:sp>
        <p:nvSpPr>
          <p:cNvPr name="TextBox 8" id="8"/>
          <p:cNvSpPr txBox="true"/>
          <p:nvPr/>
        </p:nvSpPr>
        <p:spPr>
          <a:xfrm rot="0">
            <a:off x="203826" y="576680"/>
            <a:ext cx="12051079" cy="1477438"/>
          </a:xfrm>
          <a:prstGeom prst="rect">
            <a:avLst/>
          </a:prstGeom>
        </p:spPr>
        <p:txBody>
          <a:bodyPr anchor="t" rtlCol="false" tIns="0" lIns="0" bIns="0" rIns="0">
            <a:spAutoFit/>
          </a:bodyPr>
          <a:lstStyle/>
          <a:p>
            <a:pPr algn="ctr">
              <a:lnSpc>
                <a:spcPts val="12016"/>
              </a:lnSpc>
            </a:pPr>
            <a:r>
              <a:rPr lang="en-US" sz="8583">
                <a:solidFill>
                  <a:srgbClr val="000000"/>
                </a:solidFill>
                <a:latin typeface="Roboto Slab Regular Bold"/>
              </a:rPr>
              <a:t>Trực quan hóa dữ liệu</a:t>
            </a:r>
          </a:p>
        </p:txBody>
      </p:sp>
      <p:sp>
        <p:nvSpPr>
          <p:cNvPr name="TextBox 9" id="9"/>
          <p:cNvSpPr txBox="true"/>
          <p:nvPr/>
        </p:nvSpPr>
        <p:spPr>
          <a:xfrm rot="0">
            <a:off x="1220726" y="2520843"/>
            <a:ext cx="13626524" cy="896512"/>
          </a:xfrm>
          <a:prstGeom prst="rect">
            <a:avLst/>
          </a:prstGeom>
        </p:spPr>
        <p:txBody>
          <a:bodyPr anchor="t" rtlCol="false" tIns="0" lIns="0" bIns="0" rIns="0">
            <a:spAutoFit/>
          </a:bodyPr>
          <a:lstStyle/>
          <a:p>
            <a:pPr>
              <a:lnSpc>
                <a:spcPts val="7279"/>
              </a:lnSpc>
            </a:pPr>
            <a:r>
              <a:rPr lang="en-US" sz="5199">
                <a:solidFill>
                  <a:srgbClr val="000000"/>
                </a:solidFill>
                <a:latin typeface="DejaVu Serif"/>
              </a:rPr>
              <a:t>Thuộc tính 'Balance' và 'Exited'</a:t>
            </a:r>
          </a:p>
        </p:txBody>
      </p:sp>
      <p:sp>
        <p:nvSpPr>
          <p:cNvPr name="TextBox 10" id="10"/>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7183966" y="3414224"/>
            <a:ext cx="12443433" cy="398189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5400000">
            <a:off x="-8601275" y="3545995"/>
            <a:ext cx="16230600" cy="1379601"/>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6757624" y="-588684"/>
            <a:ext cx="4872357" cy="1146436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6923057">
            <a:off x="-1584190" y="-3949514"/>
            <a:ext cx="3168380" cy="7200863"/>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1826881" y="4046440"/>
            <a:ext cx="13903495" cy="5211860"/>
          </a:xfrm>
          <a:prstGeom prst="rect">
            <a:avLst/>
          </a:prstGeom>
        </p:spPr>
      </p:pic>
      <p:sp>
        <p:nvSpPr>
          <p:cNvPr name="TextBox 8" id="8"/>
          <p:cNvSpPr txBox="true"/>
          <p:nvPr/>
        </p:nvSpPr>
        <p:spPr>
          <a:xfrm rot="0">
            <a:off x="203826" y="576680"/>
            <a:ext cx="12051079" cy="1477438"/>
          </a:xfrm>
          <a:prstGeom prst="rect">
            <a:avLst/>
          </a:prstGeom>
        </p:spPr>
        <p:txBody>
          <a:bodyPr anchor="t" rtlCol="false" tIns="0" lIns="0" bIns="0" rIns="0">
            <a:spAutoFit/>
          </a:bodyPr>
          <a:lstStyle/>
          <a:p>
            <a:pPr algn="ctr">
              <a:lnSpc>
                <a:spcPts val="12016"/>
              </a:lnSpc>
            </a:pPr>
            <a:r>
              <a:rPr lang="en-US" sz="8583">
                <a:solidFill>
                  <a:srgbClr val="000000"/>
                </a:solidFill>
                <a:latin typeface="Roboto Slab Regular Bold"/>
              </a:rPr>
              <a:t>Trực quan hóa dữ liệu</a:t>
            </a:r>
          </a:p>
        </p:txBody>
      </p:sp>
      <p:sp>
        <p:nvSpPr>
          <p:cNvPr name="TextBox 9" id="9"/>
          <p:cNvSpPr txBox="true"/>
          <p:nvPr/>
        </p:nvSpPr>
        <p:spPr>
          <a:xfrm rot="0">
            <a:off x="1220726" y="2520843"/>
            <a:ext cx="15115806" cy="896512"/>
          </a:xfrm>
          <a:prstGeom prst="rect">
            <a:avLst/>
          </a:prstGeom>
        </p:spPr>
        <p:txBody>
          <a:bodyPr anchor="t" rtlCol="false" tIns="0" lIns="0" bIns="0" rIns="0">
            <a:spAutoFit/>
          </a:bodyPr>
          <a:lstStyle/>
          <a:p>
            <a:pPr>
              <a:lnSpc>
                <a:spcPts val="7279"/>
              </a:lnSpc>
            </a:pPr>
            <a:r>
              <a:rPr lang="en-US" sz="5199">
                <a:solidFill>
                  <a:srgbClr val="000000"/>
                </a:solidFill>
                <a:latin typeface="DejaVu Serif"/>
              </a:rPr>
              <a:t>Thuộc tính 'Estimated_Salary' và 'Exited'</a:t>
            </a:r>
          </a:p>
        </p:txBody>
      </p:sp>
      <p:sp>
        <p:nvSpPr>
          <p:cNvPr name="TextBox 10" id="10"/>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7183966" y="3414224"/>
            <a:ext cx="12443433" cy="398189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5400000">
            <a:off x="-8601275" y="3545995"/>
            <a:ext cx="16230600" cy="1379601"/>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6757624" y="-588684"/>
            <a:ext cx="4872357" cy="1146436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6923057">
            <a:off x="-1584190" y="-3949514"/>
            <a:ext cx="3168380" cy="7200863"/>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5041418" y="3850235"/>
            <a:ext cx="8205164" cy="5774774"/>
          </a:xfrm>
          <a:prstGeom prst="rect">
            <a:avLst/>
          </a:prstGeom>
        </p:spPr>
      </p:pic>
      <p:sp>
        <p:nvSpPr>
          <p:cNvPr name="TextBox 8" id="8"/>
          <p:cNvSpPr txBox="true"/>
          <p:nvPr/>
        </p:nvSpPr>
        <p:spPr>
          <a:xfrm rot="0">
            <a:off x="203826" y="576680"/>
            <a:ext cx="12051079" cy="1477438"/>
          </a:xfrm>
          <a:prstGeom prst="rect">
            <a:avLst/>
          </a:prstGeom>
        </p:spPr>
        <p:txBody>
          <a:bodyPr anchor="t" rtlCol="false" tIns="0" lIns="0" bIns="0" rIns="0">
            <a:spAutoFit/>
          </a:bodyPr>
          <a:lstStyle/>
          <a:p>
            <a:pPr algn="ctr">
              <a:lnSpc>
                <a:spcPts val="12016"/>
              </a:lnSpc>
            </a:pPr>
            <a:r>
              <a:rPr lang="en-US" sz="8583">
                <a:solidFill>
                  <a:srgbClr val="000000"/>
                </a:solidFill>
                <a:latin typeface="Roboto Slab Regular Bold"/>
              </a:rPr>
              <a:t>Trực quan hóa dữ liệu</a:t>
            </a:r>
          </a:p>
        </p:txBody>
      </p:sp>
      <p:sp>
        <p:nvSpPr>
          <p:cNvPr name="TextBox 9" id="9"/>
          <p:cNvSpPr txBox="true"/>
          <p:nvPr/>
        </p:nvSpPr>
        <p:spPr>
          <a:xfrm rot="0">
            <a:off x="1220726" y="2520843"/>
            <a:ext cx="16038574" cy="896512"/>
          </a:xfrm>
          <a:prstGeom prst="rect">
            <a:avLst/>
          </a:prstGeom>
        </p:spPr>
        <p:txBody>
          <a:bodyPr anchor="t" rtlCol="false" tIns="0" lIns="0" bIns="0" rIns="0">
            <a:spAutoFit/>
          </a:bodyPr>
          <a:lstStyle/>
          <a:p>
            <a:pPr>
              <a:lnSpc>
                <a:spcPts val="7279"/>
              </a:lnSpc>
            </a:pPr>
            <a:r>
              <a:rPr lang="en-US" sz="5199">
                <a:solidFill>
                  <a:srgbClr val="000000"/>
                </a:solidFill>
                <a:latin typeface="DejaVu Serif"/>
              </a:rPr>
              <a:t>Thuộc tính 'Georaphy' và 'Exited'</a:t>
            </a:r>
          </a:p>
        </p:txBody>
      </p:sp>
      <p:sp>
        <p:nvSpPr>
          <p:cNvPr name="TextBox 10" id="10"/>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7183966" y="3414224"/>
            <a:ext cx="12443433" cy="398189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5400000">
            <a:off x="-8601275" y="3545995"/>
            <a:ext cx="16230600" cy="1379601"/>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6757624" y="-588684"/>
            <a:ext cx="4872357" cy="1146436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6923057">
            <a:off x="-1584190" y="-3949514"/>
            <a:ext cx="3168380" cy="7200863"/>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3803327" y="3669631"/>
            <a:ext cx="10681347" cy="5755483"/>
          </a:xfrm>
          <a:prstGeom prst="rect">
            <a:avLst/>
          </a:prstGeom>
        </p:spPr>
      </p:pic>
      <p:sp>
        <p:nvSpPr>
          <p:cNvPr name="TextBox 8" id="8"/>
          <p:cNvSpPr txBox="true"/>
          <p:nvPr/>
        </p:nvSpPr>
        <p:spPr>
          <a:xfrm rot="0">
            <a:off x="203826" y="576680"/>
            <a:ext cx="12051079" cy="1477438"/>
          </a:xfrm>
          <a:prstGeom prst="rect">
            <a:avLst/>
          </a:prstGeom>
        </p:spPr>
        <p:txBody>
          <a:bodyPr anchor="t" rtlCol="false" tIns="0" lIns="0" bIns="0" rIns="0">
            <a:spAutoFit/>
          </a:bodyPr>
          <a:lstStyle/>
          <a:p>
            <a:pPr algn="ctr">
              <a:lnSpc>
                <a:spcPts val="12016"/>
              </a:lnSpc>
            </a:pPr>
            <a:r>
              <a:rPr lang="en-US" sz="8583">
                <a:solidFill>
                  <a:srgbClr val="000000"/>
                </a:solidFill>
                <a:latin typeface="Roboto Slab Regular Bold"/>
              </a:rPr>
              <a:t>Trực quan hóa dữ liệu</a:t>
            </a:r>
          </a:p>
        </p:txBody>
      </p:sp>
      <p:sp>
        <p:nvSpPr>
          <p:cNvPr name="TextBox 9" id="9"/>
          <p:cNvSpPr txBox="true"/>
          <p:nvPr/>
        </p:nvSpPr>
        <p:spPr>
          <a:xfrm rot="0">
            <a:off x="1220726" y="2520843"/>
            <a:ext cx="16038574" cy="896512"/>
          </a:xfrm>
          <a:prstGeom prst="rect">
            <a:avLst/>
          </a:prstGeom>
        </p:spPr>
        <p:txBody>
          <a:bodyPr anchor="t" rtlCol="false" tIns="0" lIns="0" bIns="0" rIns="0">
            <a:spAutoFit/>
          </a:bodyPr>
          <a:lstStyle/>
          <a:p>
            <a:pPr>
              <a:lnSpc>
                <a:spcPts val="7279"/>
              </a:lnSpc>
            </a:pPr>
            <a:r>
              <a:rPr lang="en-US" sz="5199">
                <a:solidFill>
                  <a:srgbClr val="000000"/>
                </a:solidFill>
                <a:latin typeface="DejaVu Serif"/>
              </a:rPr>
              <a:t>Thuộc tính 'HasCreditCard' và 'Exited'</a:t>
            </a:r>
          </a:p>
        </p:txBody>
      </p:sp>
      <p:sp>
        <p:nvSpPr>
          <p:cNvPr name="TextBox 10" id="10"/>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7183966" y="3414224"/>
            <a:ext cx="12443433" cy="398189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5400000">
            <a:off x="-8601275" y="3545995"/>
            <a:ext cx="16230600" cy="1379601"/>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6757624" y="-588684"/>
            <a:ext cx="4872357" cy="1146436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6923057">
            <a:off x="-1584190" y="-3949514"/>
            <a:ext cx="3168380" cy="7200863"/>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4139070" y="4235796"/>
            <a:ext cx="10009860" cy="3366345"/>
          </a:xfrm>
          <a:prstGeom prst="rect">
            <a:avLst/>
          </a:prstGeom>
        </p:spPr>
      </p:pic>
      <p:sp>
        <p:nvSpPr>
          <p:cNvPr name="TextBox 8" id="8"/>
          <p:cNvSpPr txBox="true"/>
          <p:nvPr/>
        </p:nvSpPr>
        <p:spPr>
          <a:xfrm rot="0">
            <a:off x="797432" y="576680"/>
            <a:ext cx="12443589" cy="3001438"/>
          </a:xfrm>
          <a:prstGeom prst="rect">
            <a:avLst/>
          </a:prstGeom>
        </p:spPr>
        <p:txBody>
          <a:bodyPr anchor="t" rtlCol="false" tIns="0" lIns="0" bIns="0" rIns="0">
            <a:spAutoFit/>
          </a:bodyPr>
          <a:lstStyle/>
          <a:p>
            <a:pPr algn="ctr">
              <a:lnSpc>
                <a:spcPts val="12016"/>
              </a:lnSpc>
            </a:pPr>
            <a:r>
              <a:rPr lang="en-US" sz="8583">
                <a:solidFill>
                  <a:srgbClr val="000000"/>
                </a:solidFill>
                <a:latin typeface="Roboto Slab Regular Bold"/>
              </a:rPr>
              <a:t>Chuyển đổi data MinMaxScaler</a:t>
            </a:r>
          </a:p>
        </p:txBody>
      </p:sp>
      <p:sp>
        <p:nvSpPr>
          <p:cNvPr name="TextBox 9" id="9"/>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7183966" y="3414224"/>
            <a:ext cx="12443433" cy="398189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5400000">
            <a:off x="-8601275" y="3545995"/>
            <a:ext cx="16230600" cy="1379601"/>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6757624" y="-588684"/>
            <a:ext cx="4872357" cy="1146436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6923057">
            <a:off x="-1584190" y="-3949514"/>
            <a:ext cx="3168380" cy="7200863"/>
          </a:xfrm>
          <a:prstGeom prst="rect">
            <a:avLst/>
          </a:prstGeom>
        </p:spPr>
      </p:pic>
      <p:sp>
        <p:nvSpPr>
          <p:cNvPr name="TextBox 7" id="7"/>
          <p:cNvSpPr txBox="true"/>
          <p:nvPr/>
        </p:nvSpPr>
        <p:spPr>
          <a:xfrm rot="0">
            <a:off x="3625453" y="955377"/>
            <a:ext cx="11037095" cy="1477438"/>
          </a:xfrm>
          <a:prstGeom prst="rect">
            <a:avLst/>
          </a:prstGeom>
        </p:spPr>
        <p:txBody>
          <a:bodyPr anchor="t" rtlCol="false" tIns="0" lIns="0" bIns="0" rIns="0">
            <a:spAutoFit/>
          </a:bodyPr>
          <a:lstStyle/>
          <a:p>
            <a:pPr algn="ctr">
              <a:lnSpc>
                <a:spcPts val="12016"/>
              </a:lnSpc>
            </a:pPr>
            <a:r>
              <a:rPr lang="en-US" sz="8583">
                <a:solidFill>
                  <a:srgbClr val="000000"/>
                </a:solidFill>
                <a:latin typeface="Roboto Slab Regular Bold"/>
              </a:rPr>
              <a:t>Kết quả</a:t>
            </a:r>
          </a:p>
        </p:txBody>
      </p:sp>
      <p:sp>
        <p:nvSpPr>
          <p:cNvPr name="TextBox 8" id="8"/>
          <p:cNvSpPr txBox="true"/>
          <p:nvPr/>
        </p:nvSpPr>
        <p:spPr>
          <a:xfrm rot="0">
            <a:off x="4922778" y="3925840"/>
            <a:ext cx="8442445" cy="4539276"/>
          </a:xfrm>
          <a:prstGeom prst="rect">
            <a:avLst/>
          </a:prstGeom>
        </p:spPr>
        <p:txBody>
          <a:bodyPr anchor="t" rtlCol="false" tIns="0" lIns="0" bIns="0" rIns="0">
            <a:spAutoFit/>
          </a:bodyPr>
          <a:lstStyle/>
          <a:p>
            <a:pPr marL="818144" indent="-409072" lvl="1">
              <a:lnSpc>
                <a:spcPts val="7275"/>
              </a:lnSpc>
              <a:buFont typeface="Arial"/>
              <a:buChar char="•"/>
            </a:pPr>
            <a:r>
              <a:rPr lang="en-US" sz="3789">
                <a:solidFill>
                  <a:srgbClr val="000000"/>
                </a:solidFill>
                <a:latin typeface="DejaVu Serif Bold Italics"/>
              </a:rPr>
              <a:t> Loại bỏ các cột thừa</a:t>
            </a:r>
          </a:p>
          <a:p>
            <a:pPr marL="818144" indent="-409072" lvl="1">
              <a:lnSpc>
                <a:spcPts val="7275"/>
              </a:lnSpc>
              <a:buFont typeface="Arial"/>
              <a:buChar char="•"/>
            </a:pPr>
            <a:r>
              <a:rPr lang="en-US" sz="3789">
                <a:solidFill>
                  <a:srgbClr val="000000"/>
                </a:solidFill>
                <a:latin typeface="DejaVu Serif Bold Italics"/>
              </a:rPr>
              <a:t>Loại bỏ các dữ liệu null</a:t>
            </a:r>
          </a:p>
          <a:p>
            <a:pPr marL="818144" indent="-409072" lvl="1">
              <a:lnSpc>
                <a:spcPts val="7275"/>
              </a:lnSpc>
              <a:buFont typeface="Arial"/>
              <a:buChar char="•"/>
            </a:pPr>
            <a:r>
              <a:rPr lang="en-US" sz="3789">
                <a:solidFill>
                  <a:srgbClr val="000000"/>
                </a:solidFill>
                <a:latin typeface="DejaVu Serif Bold Italics"/>
              </a:rPr>
              <a:t>Chuyển đổi dữ liệu data để tiến hành mining.</a:t>
            </a:r>
          </a:p>
          <a:p>
            <a:pPr algn="ctr">
              <a:lnSpc>
                <a:spcPts val="7275"/>
              </a:lnSpc>
            </a:pPr>
          </a:p>
        </p:txBody>
      </p:sp>
      <p:sp>
        <p:nvSpPr>
          <p:cNvPr name="TextBox 9" id="9"/>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pic>
        <p:nvPicPr>
          <p:cNvPr name="Picture 3" id="3"/>
          <p:cNvPicPr>
            <a:picLocks noChangeAspect="true"/>
          </p:cNvPicPr>
          <p:nvPr/>
        </p:nvPicPr>
        <p:blipFill>
          <a:blip r:embed="rId3">
            <a:alphaModFix amt="80000"/>
          </a:blip>
          <a:srcRect l="0" t="0" r="0" b="0"/>
          <a:stretch>
            <a:fillRect/>
          </a:stretch>
        </p:blipFill>
        <p:spPr>
          <a:xfrm flipH="false" flipV="false" rot="-5400000">
            <a:off x="11850202" y="4085200"/>
            <a:ext cx="11139997" cy="211659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5400000">
            <a:off x="-7318647" y="6631305"/>
            <a:ext cx="16230600" cy="243459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960008">
            <a:off x="-2292331" y="-1182811"/>
            <a:ext cx="4124321" cy="5253912"/>
          </a:xfrm>
          <a:prstGeom prst="rect">
            <a:avLst/>
          </a:prstGeom>
        </p:spPr>
      </p:pic>
      <p:grpSp>
        <p:nvGrpSpPr>
          <p:cNvPr name="Group 6" id="6"/>
          <p:cNvGrpSpPr/>
          <p:nvPr/>
        </p:nvGrpSpPr>
        <p:grpSpPr>
          <a:xfrm rot="0">
            <a:off x="5369648" y="1021330"/>
            <a:ext cx="12050553" cy="3721043"/>
            <a:chOff x="0" y="0"/>
            <a:chExt cx="16067403" cy="4961391"/>
          </a:xfrm>
        </p:grpSpPr>
        <p:sp>
          <p:nvSpPr>
            <p:cNvPr name="TextBox 7" id="7"/>
            <p:cNvSpPr txBox="true"/>
            <p:nvPr/>
          </p:nvSpPr>
          <p:spPr>
            <a:xfrm rot="0">
              <a:off x="0" y="4237899"/>
              <a:ext cx="16067403" cy="723492"/>
            </a:xfrm>
            <a:prstGeom prst="rect">
              <a:avLst/>
            </a:prstGeom>
          </p:spPr>
          <p:txBody>
            <a:bodyPr anchor="t" rtlCol="false" tIns="0" lIns="0" bIns="0" rIns="0">
              <a:spAutoFit/>
            </a:bodyPr>
            <a:lstStyle/>
            <a:p>
              <a:pPr algn="ctr">
                <a:lnSpc>
                  <a:spcPts val="4657"/>
                </a:lnSpc>
              </a:pPr>
            </a:p>
          </p:txBody>
        </p:sp>
        <p:sp>
          <p:nvSpPr>
            <p:cNvPr name="TextBox 8" id="8"/>
            <p:cNvSpPr txBox="true"/>
            <p:nvPr/>
          </p:nvSpPr>
          <p:spPr>
            <a:xfrm rot="0">
              <a:off x="0" y="-251138"/>
              <a:ext cx="16067403" cy="4257028"/>
            </a:xfrm>
            <a:prstGeom prst="rect">
              <a:avLst/>
            </a:prstGeom>
          </p:spPr>
          <p:txBody>
            <a:bodyPr anchor="t" rtlCol="false" tIns="0" lIns="0" bIns="0" rIns="0">
              <a:spAutoFit/>
            </a:bodyPr>
            <a:lstStyle/>
            <a:p>
              <a:pPr algn="ctr">
                <a:lnSpc>
                  <a:spcPts val="12231"/>
                </a:lnSpc>
              </a:pPr>
              <a:r>
                <a:rPr lang="en-US" sz="9408">
                  <a:solidFill>
                    <a:srgbClr val="FFFFFF"/>
                  </a:solidFill>
                  <a:latin typeface="Bungee"/>
                </a:rPr>
                <a:t>THƯ VIỆN TENSORFLOW</a:t>
              </a:r>
            </a:p>
          </p:txBody>
        </p:sp>
      </p:grpSp>
      <p:sp>
        <p:nvSpPr>
          <p:cNvPr name="TextBox 9" id="9"/>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7183966" y="3414224"/>
            <a:ext cx="12443433" cy="398189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5400000">
            <a:off x="-8601275" y="3545995"/>
            <a:ext cx="16230600" cy="1379601"/>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6757624" y="-588684"/>
            <a:ext cx="4872357" cy="1146436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6923057">
            <a:off x="-1584190" y="-3949514"/>
            <a:ext cx="3168380" cy="7200863"/>
          </a:xfrm>
          <a:prstGeom prst="rect">
            <a:avLst/>
          </a:prstGeom>
        </p:spPr>
      </p:pic>
      <p:sp>
        <p:nvSpPr>
          <p:cNvPr name="TextBox 7" id="7"/>
          <p:cNvSpPr txBox="true"/>
          <p:nvPr/>
        </p:nvSpPr>
        <p:spPr>
          <a:xfrm rot="0">
            <a:off x="1056852" y="700108"/>
            <a:ext cx="12443589" cy="1477438"/>
          </a:xfrm>
          <a:prstGeom prst="rect">
            <a:avLst/>
          </a:prstGeom>
        </p:spPr>
        <p:txBody>
          <a:bodyPr anchor="t" rtlCol="false" tIns="0" lIns="0" bIns="0" rIns="0">
            <a:spAutoFit/>
          </a:bodyPr>
          <a:lstStyle/>
          <a:p>
            <a:pPr algn="ctr">
              <a:lnSpc>
                <a:spcPts val="12016"/>
              </a:lnSpc>
            </a:pPr>
            <a:r>
              <a:rPr lang="en-US" sz="8583">
                <a:solidFill>
                  <a:srgbClr val="000000"/>
                </a:solidFill>
                <a:latin typeface="Roboto Slab Regular Bold"/>
              </a:rPr>
              <a:t>Kiến trúc Tensorflow</a:t>
            </a:r>
          </a:p>
        </p:txBody>
      </p:sp>
      <p:sp>
        <p:nvSpPr>
          <p:cNvPr name="TextBox 8" id="8"/>
          <p:cNvSpPr txBox="true"/>
          <p:nvPr/>
        </p:nvSpPr>
        <p:spPr>
          <a:xfrm rot="0">
            <a:off x="2029457" y="2947482"/>
            <a:ext cx="14869059" cy="5910660"/>
          </a:xfrm>
          <a:prstGeom prst="rect">
            <a:avLst/>
          </a:prstGeom>
        </p:spPr>
        <p:txBody>
          <a:bodyPr anchor="t" rtlCol="false" tIns="0" lIns="0" bIns="0" rIns="0">
            <a:spAutoFit/>
          </a:bodyPr>
          <a:lstStyle/>
          <a:p>
            <a:pPr>
              <a:lnSpc>
                <a:spcPts val="7891"/>
              </a:lnSpc>
            </a:pPr>
            <a:r>
              <a:rPr lang="en-US" sz="4110">
                <a:solidFill>
                  <a:srgbClr val="000000"/>
                </a:solidFill>
                <a:latin typeface="DejaVu Serif Italics"/>
              </a:rPr>
              <a:t>Kiến trúc hoạt động của Tensorflow được chia thành 3 phần chính là: </a:t>
            </a:r>
          </a:p>
          <a:p>
            <a:pPr>
              <a:lnSpc>
                <a:spcPts val="7891"/>
              </a:lnSpc>
            </a:pPr>
            <a:r>
              <a:rPr lang="en-US" sz="4110">
                <a:solidFill>
                  <a:srgbClr val="000000"/>
                </a:solidFill>
                <a:latin typeface="DejaVu Serif Italics"/>
              </a:rPr>
              <a:t>·Tiền xử lý dữ liệu. </a:t>
            </a:r>
          </a:p>
          <a:p>
            <a:pPr>
              <a:lnSpc>
                <a:spcPts val="7891"/>
              </a:lnSpc>
            </a:pPr>
            <a:r>
              <a:rPr lang="en-US" sz="4110">
                <a:solidFill>
                  <a:srgbClr val="000000"/>
                </a:solidFill>
                <a:latin typeface="DejaVu Serif Italics"/>
              </a:rPr>
              <a:t>·Dựng model. </a:t>
            </a:r>
          </a:p>
          <a:p>
            <a:pPr>
              <a:lnSpc>
                <a:spcPts val="7891"/>
              </a:lnSpc>
            </a:pPr>
            <a:r>
              <a:rPr lang="en-US" sz="4110">
                <a:solidFill>
                  <a:srgbClr val="000000"/>
                </a:solidFill>
                <a:latin typeface="DejaVu Serif Italics"/>
              </a:rPr>
              <a:t>·Train và ước tính model cụ thể. </a:t>
            </a:r>
          </a:p>
          <a:p>
            <a:pPr algn="l">
              <a:lnSpc>
                <a:spcPts val="7891"/>
              </a:lnSpc>
            </a:pPr>
          </a:p>
        </p:txBody>
      </p:sp>
      <p:sp>
        <p:nvSpPr>
          <p:cNvPr name="TextBox 9" id="9"/>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7183966" y="3414224"/>
            <a:ext cx="12443433" cy="398189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5400000">
            <a:off x="-8601275" y="3545995"/>
            <a:ext cx="16230600" cy="1379601"/>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6757624" y="-588684"/>
            <a:ext cx="4872357" cy="1146436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6923057">
            <a:off x="-1584190" y="-3949514"/>
            <a:ext cx="3168380" cy="7200863"/>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6042731" y="2977550"/>
            <a:ext cx="7053029" cy="7000590"/>
          </a:xfrm>
          <a:prstGeom prst="rect">
            <a:avLst/>
          </a:prstGeom>
        </p:spPr>
      </p:pic>
      <p:sp>
        <p:nvSpPr>
          <p:cNvPr name="TextBox 8" id="8"/>
          <p:cNvSpPr txBox="true"/>
          <p:nvPr/>
        </p:nvSpPr>
        <p:spPr>
          <a:xfrm rot="0">
            <a:off x="1028700" y="405664"/>
            <a:ext cx="12443589" cy="1477438"/>
          </a:xfrm>
          <a:prstGeom prst="rect">
            <a:avLst/>
          </a:prstGeom>
        </p:spPr>
        <p:txBody>
          <a:bodyPr anchor="t" rtlCol="false" tIns="0" lIns="0" bIns="0" rIns="0">
            <a:spAutoFit/>
          </a:bodyPr>
          <a:lstStyle/>
          <a:p>
            <a:pPr algn="ctr">
              <a:lnSpc>
                <a:spcPts val="12016"/>
              </a:lnSpc>
            </a:pPr>
            <a:r>
              <a:rPr lang="en-US" sz="8583">
                <a:solidFill>
                  <a:srgbClr val="000000"/>
                </a:solidFill>
                <a:latin typeface="Roboto Slab Regular Bold"/>
              </a:rPr>
              <a:t>Thành phần chính</a:t>
            </a:r>
          </a:p>
        </p:txBody>
      </p:sp>
      <p:sp>
        <p:nvSpPr>
          <p:cNvPr name="TextBox 9" id="9"/>
          <p:cNvSpPr txBox="true"/>
          <p:nvPr/>
        </p:nvSpPr>
        <p:spPr>
          <a:xfrm rot="0">
            <a:off x="1544463" y="1879595"/>
            <a:ext cx="14869059" cy="1910160"/>
          </a:xfrm>
          <a:prstGeom prst="rect">
            <a:avLst/>
          </a:prstGeom>
        </p:spPr>
        <p:txBody>
          <a:bodyPr anchor="t" rtlCol="false" tIns="0" lIns="0" bIns="0" rIns="0">
            <a:spAutoFit/>
          </a:bodyPr>
          <a:lstStyle/>
          <a:p>
            <a:pPr>
              <a:lnSpc>
                <a:spcPts val="7891"/>
              </a:lnSpc>
            </a:pPr>
            <a:r>
              <a:rPr lang="en-US" sz="4110">
                <a:solidFill>
                  <a:srgbClr val="000000"/>
                </a:solidFill>
                <a:latin typeface="DejaVu Serif Italics"/>
              </a:rPr>
              <a:t>Gồm 2 thành phần chính là Tensor và Graph.</a:t>
            </a:r>
          </a:p>
          <a:p>
            <a:pPr algn="l">
              <a:lnSpc>
                <a:spcPts val="7891"/>
              </a:lnSpc>
            </a:pPr>
          </a:p>
        </p:txBody>
      </p:sp>
      <p:sp>
        <p:nvSpPr>
          <p:cNvPr name="TextBox 10" id="10"/>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10800000">
            <a:off x="7859555" y="-1934042"/>
            <a:ext cx="10589190" cy="248846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3637842">
            <a:off x="-2540951" y="6098108"/>
            <a:ext cx="6737570" cy="728386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6895591">
            <a:off x="-1842708" y="-1178800"/>
            <a:ext cx="3996717" cy="4620482"/>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648741" y="2398450"/>
            <a:ext cx="949406" cy="949406"/>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648741" y="4887776"/>
            <a:ext cx="950188" cy="950188"/>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3648741" y="7493796"/>
            <a:ext cx="950188" cy="950188"/>
          </a:xfrm>
          <a:prstGeom prst="rect">
            <a:avLst/>
          </a:prstGeom>
        </p:spPr>
      </p:pic>
      <p:pic>
        <p:nvPicPr>
          <p:cNvPr name="Picture 9" id="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3513951" y="2398450"/>
            <a:ext cx="951003" cy="951003"/>
          </a:xfrm>
          <a:prstGeom prst="rect">
            <a:avLst/>
          </a:prstGeom>
        </p:spPr>
      </p:pic>
      <p:pic>
        <p:nvPicPr>
          <p:cNvPr name="Picture 10" id="10"/>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3514765" y="4740056"/>
            <a:ext cx="950188" cy="950188"/>
          </a:xfrm>
          <a:prstGeom prst="rect">
            <a:avLst/>
          </a:prstGeom>
        </p:spPr>
      </p:pic>
      <p:pic>
        <p:nvPicPr>
          <p:cNvPr name="Picture 11" id="11"/>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3514765" y="7493796"/>
            <a:ext cx="950188" cy="950188"/>
          </a:xfrm>
          <a:prstGeom prst="rect">
            <a:avLst/>
          </a:prstGeom>
        </p:spPr>
      </p:pic>
      <p:sp>
        <p:nvSpPr>
          <p:cNvPr name="TextBox 12" id="12"/>
          <p:cNvSpPr txBox="true"/>
          <p:nvPr/>
        </p:nvSpPr>
        <p:spPr>
          <a:xfrm rot="0">
            <a:off x="7084892" y="1171575"/>
            <a:ext cx="4118215" cy="1058616"/>
          </a:xfrm>
          <a:prstGeom prst="rect">
            <a:avLst/>
          </a:prstGeom>
        </p:spPr>
        <p:txBody>
          <a:bodyPr anchor="t" rtlCol="false" tIns="0" lIns="0" bIns="0" rIns="0">
            <a:spAutoFit/>
          </a:bodyPr>
          <a:lstStyle/>
          <a:p>
            <a:pPr>
              <a:lnSpc>
                <a:spcPts val="7927"/>
              </a:lnSpc>
            </a:pPr>
            <a:r>
              <a:rPr lang="en-US" sz="7927">
                <a:solidFill>
                  <a:srgbClr val="FFBD59"/>
                </a:solidFill>
                <a:latin typeface="Sansita Regular"/>
              </a:rPr>
              <a:t>CONTENTS</a:t>
            </a:r>
          </a:p>
        </p:txBody>
      </p:sp>
      <p:sp>
        <p:nvSpPr>
          <p:cNvPr name="TextBox 13" id="13"/>
          <p:cNvSpPr txBox="true"/>
          <p:nvPr/>
        </p:nvSpPr>
        <p:spPr>
          <a:xfrm rot="0">
            <a:off x="1965424" y="3672070"/>
            <a:ext cx="4316040" cy="667854"/>
          </a:xfrm>
          <a:prstGeom prst="rect">
            <a:avLst/>
          </a:prstGeom>
        </p:spPr>
        <p:txBody>
          <a:bodyPr anchor="t" rtlCol="false" tIns="0" lIns="0" bIns="0" rIns="0">
            <a:spAutoFit/>
          </a:bodyPr>
          <a:lstStyle/>
          <a:p>
            <a:pPr algn="ctr">
              <a:lnSpc>
                <a:spcPts val="5440"/>
              </a:lnSpc>
            </a:pPr>
            <a:r>
              <a:rPr lang="en-US" sz="3885">
                <a:solidFill>
                  <a:srgbClr val="000000"/>
                </a:solidFill>
                <a:latin typeface="DejaVu Serif"/>
              </a:rPr>
              <a:t>Lý do chọn đề tài</a:t>
            </a:r>
          </a:p>
        </p:txBody>
      </p:sp>
      <p:sp>
        <p:nvSpPr>
          <p:cNvPr name="TextBox 14" id="14"/>
          <p:cNvSpPr txBox="true"/>
          <p:nvPr/>
        </p:nvSpPr>
        <p:spPr>
          <a:xfrm rot="0">
            <a:off x="1941744" y="6278152"/>
            <a:ext cx="4364182" cy="663086"/>
          </a:xfrm>
          <a:prstGeom prst="rect">
            <a:avLst/>
          </a:prstGeom>
        </p:spPr>
        <p:txBody>
          <a:bodyPr anchor="t" rtlCol="false" tIns="0" lIns="0" bIns="0" rIns="0">
            <a:spAutoFit/>
          </a:bodyPr>
          <a:lstStyle/>
          <a:p>
            <a:pPr algn="ctr">
              <a:lnSpc>
                <a:spcPts val="5446"/>
              </a:lnSpc>
            </a:pPr>
            <a:r>
              <a:rPr lang="en-US" sz="3890">
                <a:solidFill>
                  <a:srgbClr val="000000"/>
                </a:solidFill>
                <a:latin typeface="DejaVu Serif"/>
              </a:rPr>
              <a:t>Mô tả dữ liệu gốc</a:t>
            </a:r>
          </a:p>
        </p:txBody>
      </p:sp>
      <p:sp>
        <p:nvSpPr>
          <p:cNvPr name="TextBox 15" id="15"/>
          <p:cNvSpPr txBox="true"/>
          <p:nvPr/>
        </p:nvSpPr>
        <p:spPr>
          <a:xfrm rot="0">
            <a:off x="1963001" y="8767835"/>
            <a:ext cx="4320886" cy="663086"/>
          </a:xfrm>
          <a:prstGeom prst="rect">
            <a:avLst/>
          </a:prstGeom>
        </p:spPr>
        <p:txBody>
          <a:bodyPr anchor="t" rtlCol="false" tIns="0" lIns="0" bIns="0" rIns="0">
            <a:spAutoFit/>
          </a:bodyPr>
          <a:lstStyle/>
          <a:p>
            <a:pPr algn="ctr">
              <a:lnSpc>
                <a:spcPts val="5446"/>
              </a:lnSpc>
            </a:pPr>
            <a:r>
              <a:rPr lang="en-US" sz="3890">
                <a:solidFill>
                  <a:srgbClr val="000000"/>
                </a:solidFill>
                <a:latin typeface="DejaVu Serif"/>
              </a:rPr>
              <a:t>Tiền xử lý dữ liệu</a:t>
            </a:r>
          </a:p>
        </p:txBody>
      </p:sp>
      <p:sp>
        <p:nvSpPr>
          <p:cNvPr name="TextBox 16" id="16"/>
          <p:cNvSpPr txBox="true"/>
          <p:nvPr/>
        </p:nvSpPr>
        <p:spPr>
          <a:xfrm rot="0">
            <a:off x="11443183" y="3672070"/>
            <a:ext cx="5092539" cy="667854"/>
          </a:xfrm>
          <a:prstGeom prst="rect">
            <a:avLst/>
          </a:prstGeom>
        </p:spPr>
        <p:txBody>
          <a:bodyPr anchor="t" rtlCol="false" tIns="0" lIns="0" bIns="0" rIns="0">
            <a:spAutoFit/>
          </a:bodyPr>
          <a:lstStyle/>
          <a:p>
            <a:pPr algn="ctr">
              <a:lnSpc>
                <a:spcPts val="5440"/>
              </a:lnSpc>
            </a:pPr>
            <a:r>
              <a:rPr lang="en-US" sz="3885">
                <a:solidFill>
                  <a:srgbClr val="000000"/>
                </a:solidFill>
                <a:latin typeface="DejaVu Serif"/>
              </a:rPr>
              <a:t>Thư viện Tensorflow</a:t>
            </a:r>
          </a:p>
        </p:txBody>
      </p:sp>
      <p:sp>
        <p:nvSpPr>
          <p:cNvPr name="TextBox 17" id="17"/>
          <p:cNvSpPr txBox="true"/>
          <p:nvPr/>
        </p:nvSpPr>
        <p:spPr>
          <a:xfrm rot="0">
            <a:off x="10292428" y="5984655"/>
            <a:ext cx="7394863" cy="663086"/>
          </a:xfrm>
          <a:prstGeom prst="rect">
            <a:avLst/>
          </a:prstGeom>
        </p:spPr>
        <p:txBody>
          <a:bodyPr anchor="t" rtlCol="false" tIns="0" lIns="0" bIns="0" rIns="0">
            <a:spAutoFit/>
          </a:bodyPr>
          <a:lstStyle/>
          <a:p>
            <a:pPr algn="ctr">
              <a:lnSpc>
                <a:spcPts val="5446"/>
              </a:lnSpc>
            </a:pPr>
            <a:r>
              <a:rPr lang="en-US" sz="3890">
                <a:solidFill>
                  <a:srgbClr val="000000"/>
                </a:solidFill>
                <a:latin typeface="DejaVu Serif"/>
              </a:rPr>
              <a:t>Áp dụng thuật toán và DEMO</a:t>
            </a:r>
          </a:p>
        </p:txBody>
      </p:sp>
      <p:sp>
        <p:nvSpPr>
          <p:cNvPr name="TextBox 18" id="18"/>
          <p:cNvSpPr txBox="true"/>
          <p:nvPr/>
        </p:nvSpPr>
        <p:spPr>
          <a:xfrm rot="0">
            <a:off x="12929121" y="8739260"/>
            <a:ext cx="2121477" cy="663086"/>
          </a:xfrm>
          <a:prstGeom prst="rect">
            <a:avLst/>
          </a:prstGeom>
        </p:spPr>
        <p:txBody>
          <a:bodyPr anchor="t" rtlCol="false" tIns="0" lIns="0" bIns="0" rIns="0">
            <a:spAutoFit/>
          </a:bodyPr>
          <a:lstStyle/>
          <a:p>
            <a:pPr algn="ctr">
              <a:lnSpc>
                <a:spcPts val="5446"/>
              </a:lnSpc>
            </a:pPr>
            <a:r>
              <a:rPr lang="en-US" sz="3890">
                <a:solidFill>
                  <a:srgbClr val="000000"/>
                </a:solidFill>
                <a:latin typeface="DejaVu Serif"/>
              </a:rPr>
              <a:t>Kết luận</a:t>
            </a:r>
          </a:p>
        </p:txBody>
      </p:sp>
      <p:sp>
        <p:nvSpPr>
          <p:cNvPr name="TextBox 19" id="19"/>
          <p:cNvSpPr txBox="true"/>
          <p:nvPr/>
        </p:nvSpPr>
        <p:spPr>
          <a:xfrm rot="0">
            <a:off x="17867801" y="9367568"/>
            <a:ext cx="420199"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7183966" y="3414224"/>
            <a:ext cx="12443433" cy="398189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5400000">
            <a:off x="-8601275" y="3545995"/>
            <a:ext cx="16230600" cy="1379601"/>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6757624" y="-588684"/>
            <a:ext cx="4872357" cy="1146436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6923057">
            <a:off x="-1584190" y="-3949514"/>
            <a:ext cx="3168380" cy="7200863"/>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4756910" y="3416239"/>
            <a:ext cx="8407467" cy="6404346"/>
          </a:xfrm>
          <a:prstGeom prst="rect">
            <a:avLst/>
          </a:prstGeom>
        </p:spPr>
      </p:pic>
      <p:sp>
        <p:nvSpPr>
          <p:cNvPr name="TextBox 8" id="8"/>
          <p:cNvSpPr txBox="true"/>
          <p:nvPr/>
        </p:nvSpPr>
        <p:spPr>
          <a:xfrm rot="0">
            <a:off x="203826" y="497449"/>
            <a:ext cx="12443589" cy="1477438"/>
          </a:xfrm>
          <a:prstGeom prst="rect">
            <a:avLst/>
          </a:prstGeom>
        </p:spPr>
        <p:txBody>
          <a:bodyPr anchor="t" rtlCol="false" tIns="0" lIns="0" bIns="0" rIns="0">
            <a:spAutoFit/>
          </a:bodyPr>
          <a:lstStyle/>
          <a:p>
            <a:pPr algn="ctr">
              <a:lnSpc>
                <a:spcPts val="12016"/>
              </a:lnSpc>
            </a:pPr>
            <a:r>
              <a:rPr lang="en-US" sz="8583">
                <a:solidFill>
                  <a:srgbClr val="000000"/>
                </a:solidFill>
                <a:latin typeface="Roboto Slab Regular Bold"/>
              </a:rPr>
              <a:t>Mô hình ANN</a:t>
            </a:r>
          </a:p>
        </p:txBody>
      </p:sp>
      <p:sp>
        <p:nvSpPr>
          <p:cNvPr name="TextBox 9" id="9"/>
          <p:cNvSpPr txBox="true"/>
          <p:nvPr/>
        </p:nvSpPr>
        <p:spPr>
          <a:xfrm rot="0">
            <a:off x="1214582" y="2065393"/>
            <a:ext cx="15858836" cy="1063300"/>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DejaVu Serif Bold"/>
              </a:rPr>
              <a:t>Artificial Neuron Network (ANN)</a:t>
            </a:r>
            <a:r>
              <a:rPr lang="en-US" sz="2000">
                <a:solidFill>
                  <a:srgbClr val="000000"/>
                </a:solidFill>
                <a:latin typeface="DejaVu Serif"/>
              </a:rPr>
              <a:t> gồm 3 thành phần chính: Input layer và Output layer chỉ gồm 1 layer , Hidden layer có thể có 1 hay nhiều layer tùy vào bài toán cụ thể. ANN hoạt động theo hướng mô tả lại cách hoạt động của hệ thần kinh với các neuron được kết nối với nhau.</a:t>
            </a:r>
          </a:p>
        </p:txBody>
      </p:sp>
      <p:sp>
        <p:nvSpPr>
          <p:cNvPr name="TextBox 10" id="10"/>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7183966" y="3414224"/>
            <a:ext cx="12443433" cy="398189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5400000">
            <a:off x="-8601275" y="3545995"/>
            <a:ext cx="16230600" cy="1379601"/>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6757624" y="-588684"/>
            <a:ext cx="4872357" cy="1146436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6923057">
            <a:off x="-1584190" y="-3949514"/>
            <a:ext cx="3168380" cy="7200863"/>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3106592" y="3605896"/>
            <a:ext cx="12074816" cy="6076649"/>
          </a:xfrm>
          <a:prstGeom prst="rect">
            <a:avLst/>
          </a:prstGeom>
        </p:spPr>
      </p:pic>
      <p:sp>
        <p:nvSpPr>
          <p:cNvPr name="TextBox 8" id="8"/>
          <p:cNvSpPr txBox="true"/>
          <p:nvPr/>
        </p:nvSpPr>
        <p:spPr>
          <a:xfrm rot="0">
            <a:off x="203826" y="497449"/>
            <a:ext cx="12443589" cy="1477438"/>
          </a:xfrm>
          <a:prstGeom prst="rect">
            <a:avLst/>
          </a:prstGeom>
        </p:spPr>
        <p:txBody>
          <a:bodyPr anchor="t" rtlCol="false" tIns="0" lIns="0" bIns="0" rIns="0">
            <a:spAutoFit/>
          </a:bodyPr>
          <a:lstStyle/>
          <a:p>
            <a:pPr algn="ctr">
              <a:lnSpc>
                <a:spcPts val="12016"/>
              </a:lnSpc>
            </a:pPr>
            <a:r>
              <a:rPr lang="en-US" sz="8583">
                <a:solidFill>
                  <a:srgbClr val="000000"/>
                </a:solidFill>
                <a:latin typeface="Roboto Slab Regular Bold"/>
              </a:rPr>
              <a:t>Mô hình ANN</a:t>
            </a:r>
          </a:p>
        </p:txBody>
      </p:sp>
      <p:sp>
        <p:nvSpPr>
          <p:cNvPr name="TextBox 9" id="9"/>
          <p:cNvSpPr txBox="true"/>
          <p:nvPr/>
        </p:nvSpPr>
        <p:spPr>
          <a:xfrm rot="0">
            <a:off x="1214582" y="2065393"/>
            <a:ext cx="15858836" cy="358667"/>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DejaVu Serif Bold"/>
              </a:rPr>
              <a:t>Neuron:</a:t>
            </a:r>
          </a:p>
        </p:txBody>
      </p:sp>
      <p:sp>
        <p:nvSpPr>
          <p:cNvPr name="TextBox 10" id="10"/>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7183966" y="3414224"/>
            <a:ext cx="12443433" cy="398189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5400000">
            <a:off x="-8601275" y="3545995"/>
            <a:ext cx="16230600" cy="1379601"/>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6757624" y="-588684"/>
            <a:ext cx="4872357" cy="1146436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6923057">
            <a:off x="-1584190" y="-3949514"/>
            <a:ext cx="3168380" cy="7200863"/>
          </a:xfrm>
          <a:prstGeom prst="rect">
            <a:avLst/>
          </a:prstGeom>
        </p:spPr>
      </p:pic>
      <p:sp>
        <p:nvSpPr>
          <p:cNvPr name="TextBox 7" id="7"/>
          <p:cNvSpPr txBox="true"/>
          <p:nvPr/>
        </p:nvSpPr>
        <p:spPr>
          <a:xfrm rot="0">
            <a:off x="203826" y="497449"/>
            <a:ext cx="12443589" cy="1477438"/>
          </a:xfrm>
          <a:prstGeom prst="rect">
            <a:avLst/>
          </a:prstGeom>
        </p:spPr>
        <p:txBody>
          <a:bodyPr anchor="t" rtlCol="false" tIns="0" lIns="0" bIns="0" rIns="0">
            <a:spAutoFit/>
          </a:bodyPr>
          <a:lstStyle/>
          <a:p>
            <a:pPr algn="ctr">
              <a:lnSpc>
                <a:spcPts val="12016"/>
              </a:lnSpc>
            </a:pPr>
            <a:r>
              <a:rPr lang="en-US" sz="8583">
                <a:solidFill>
                  <a:srgbClr val="000000"/>
                </a:solidFill>
                <a:latin typeface="Roboto Slab Regular Bold"/>
              </a:rPr>
              <a:t>Mô hình ANN</a:t>
            </a:r>
          </a:p>
        </p:txBody>
      </p:sp>
      <p:sp>
        <p:nvSpPr>
          <p:cNvPr name="TextBox 8" id="8"/>
          <p:cNvSpPr txBox="true"/>
          <p:nvPr/>
        </p:nvSpPr>
        <p:spPr>
          <a:xfrm rot="0">
            <a:off x="1214582" y="2065393"/>
            <a:ext cx="15858836" cy="358667"/>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DejaVu Serif Bold"/>
              </a:rPr>
              <a:t>Cách một Neural hoạt động:</a:t>
            </a:r>
          </a:p>
        </p:txBody>
      </p:sp>
      <p:sp>
        <p:nvSpPr>
          <p:cNvPr name="TextBox 9" id="9"/>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32</a:t>
            </a:r>
          </a:p>
        </p:txBody>
      </p:sp>
      <p:pic>
        <p:nvPicPr>
          <p:cNvPr name="Picture 10" id="10"/>
          <p:cNvPicPr>
            <a:picLocks noChangeAspect="true"/>
          </p:cNvPicPr>
          <p:nvPr/>
        </p:nvPicPr>
        <p:blipFill>
          <a:blip r:embed="rId8"/>
          <a:srcRect l="0" t="0" r="0" b="0"/>
          <a:stretch>
            <a:fillRect/>
          </a:stretch>
        </p:blipFill>
        <p:spPr>
          <a:xfrm flipH="false" flipV="false" rot="0">
            <a:off x="2436479" y="2625618"/>
            <a:ext cx="13415042" cy="6482148"/>
          </a:xfrm>
          <a:prstGeom prst="rect">
            <a:avLst/>
          </a:prstGeom>
        </p:spPr>
      </p:pic>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410" r="0" b="8410"/>
          <a:stretch>
            <a:fillRect/>
          </a:stretch>
        </p:blipFill>
        <p:spPr>
          <a:xfrm>
            <a:off x="0" y="0"/>
            <a:ext cx="18288000" cy="10287000"/>
          </a:xfrm>
          <a:prstGeom prst="rect">
            <a:avLst/>
          </a:prstGeom>
        </p:spPr>
      </p:pic>
      <p:pic>
        <p:nvPicPr>
          <p:cNvPr name="Picture 3" id="3"/>
          <p:cNvPicPr>
            <a:picLocks noChangeAspect="true"/>
          </p:cNvPicPr>
          <p:nvPr/>
        </p:nvPicPr>
        <p:blipFill>
          <a:blip r:embed="rId3">
            <a:alphaModFix amt="80000"/>
          </a:blip>
          <a:srcRect l="0" t="0" r="0" b="0"/>
          <a:stretch>
            <a:fillRect/>
          </a:stretch>
        </p:blipFill>
        <p:spPr>
          <a:xfrm flipH="false" flipV="false" rot="-5400000">
            <a:off x="11850202" y="4085200"/>
            <a:ext cx="11139997" cy="211659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5400000">
            <a:off x="-7318647" y="6631305"/>
            <a:ext cx="16230600" cy="243459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960008">
            <a:off x="-2292331" y="-1182811"/>
            <a:ext cx="4124321" cy="5253912"/>
          </a:xfrm>
          <a:prstGeom prst="rect">
            <a:avLst/>
          </a:prstGeom>
        </p:spPr>
      </p:pic>
      <p:grpSp>
        <p:nvGrpSpPr>
          <p:cNvPr name="Group 6" id="6"/>
          <p:cNvGrpSpPr/>
          <p:nvPr/>
        </p:nvGrpSpPr>
        <p:grpSpPr>
          <a:xfrm rot="0">
            <a:off x="5398223" y="2384966"/>
            <a:ext cx="13293968" cy="4104993"/>
            <a:chOff x="0" y="0"/>
            <a:chExt cx="17725290" cy="5473324"/>
          </a:xfrm>
        </p:grpSpPr>
        <p:sp>
          <p:nvSpPr>
            <p:cNvPr name="TextBox 7" id="7"/>
            <p:cNvSpPr txBox="true"/>
            <p:nvPr/>
          </p:nvSpPr>
          <p:spPr>
            <a:xfrm rot="0">
              <a:off x="0" y="4662026"/>
              <a:ext cx="17725290" cy="811297"/>
            </a:xfrm>
            <a:prstGeom prst="rect">
              <a:avLst/>
            </a:prstGeom>
          </p:spPr>
          <p:txBody>
            <a:bodyPr anchor="t" rtlCol="false" tIns="0" lIns="0" bIns="0" rIns="0">
              <a:spAutoFit/>
            </a:bodyPr>
            <a:lstStyle/>
            <a:p>
              <a:pPr algn="ctr">
                <a:lnSpc>
                  <a:spcPts val="5138"/>
                </a:lnSpc>
              </a:pPr>
            </a:p>
          </p:txBody>
        </p:sp>
        <p:sp>
          <p:nvSpPr>
            <p:cNvPr name="TextBox 8" id="8"/>
            <p:cNvSpPr txBox="true"/>
            <p:nvPr/>
          </p:nvSpPr>
          <p:spPr>
            <a:xfrm rot="0">
              <a:off x="0" y="-267600"/>
              <a:ext cx="17725290" cy="4686831"/>
            </a:xfrm>
            <a:prstGeom prst="rect">
              <a:avLst/>
            </a:prstGeom>
          </p:spPr>
          <p:txBody>
            <a:bodyPr anchor="t" rtlCol="false" tIns="0" lIns="0" bIns="0" rIns="0">
              <a:spAutoFit/>
            </a:bodyPr>
            <a:lstStyle/>
            <a:p>
              <a:pPr algn="ctr">
                <a:lnSpc>
                  <a:spcPts val="13493"/>
                </a:lnSpc>
              </a:pPr>
              <a:r>
                <a:rPr lang="en-US" sz="10379">
                  <a:solidFill>
                    <a:srgbClr val="000000"/>
                  </a:solidFill>
                  <a:latin typeface="Bungee"/>
                </a:rPr>
                <a:t>ÁP DỤNG THUẬT TOÁN VÀ DEMO</a:t>
              </a:r>
            </a:p>
          </p:txBody>
        </p:sp>
      </p:grpSp>
      <p:sp>
        <p:nvSpPr>
          <p:cNvPr name="TextBox 9" id="9"/>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7183966" y="3414224"/>
            <a:ext cx="12443433" cy="398189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5400000">
            <a:off x="-8601275" y="3545995"/>
            <a:ext cx="16230600" cy="1379601"/>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6757624" y="-588684"/>
            <a:ext cx="4872357" cy="1146436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6923057">
            <a:off x="-1584190" y="-3949514"/>
            <a:ext cx="3168380" cy="7200863"/>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2094119" y="4867459"/>
            <a:ext cx="14099761" cy="3154083"/>
          </a:xfrm>
          <a:prstGeom prst="rect">
            <a:avLst/>
          </a:prstGeom>
        </p:spPr>
      </p:pic>
      <p:sp>
        <p:nvSpPr>
          <p:cNvPr name="TextBox 8" id="8"/>
          <p:cNvSpPr txBox="true"/>
          <p:nvPr/>
        </p:nvSpPr>
        <p:spPr>
          <a:xfrm rot="0">
            <a:off x="1209276" y="684104"/>
            <a:ext cx="12443589" cy="1477438"/>
          </a:xfrm>
          <a:prstGeom prst="rect">
            <a:avLst/>
          </a:prstGeom>
        </p:spPr>
        <p:txBody>
          <a:bodyPr anchor="t" rtlCol="false" tIns="0" lIns="0" bIns="0" rIns="0">
            <a:spAutoFit/>
          </a:bodyPr>
          <a:lstStyle/>
          <a:p>
            <a:pPr algn="ctr">
              <a:lnSpc>
                <a:spcPts val="12016"/>
              </a:lnSpc>
            </a:pPr>
            <a:r>
              <a:rPr lang="en-US" sz="8583">
                <a:solidFill>
                  <a:srgbClr val="000000"/>
                </a:solidFill>
                <a:latin typeface="Roboto Slab Regular Bold"/>
              </a:rPr>
              <a:t>Chia tập dữ liệu </a:t>
            </a:r>
          </a:p>
        </p:txBody>
      </p:sp>
      <p:sp>
        <p:nvSpPr>
          <p:cNvPr name="TextBox 9" id="9"/>
          <p:cNvSpPr txBox="true"/>
          <p:nvPr/>
        </p:nvSpPr>
        <p:spPr>
          <a:xfrm rot="0">
            <a:off x="1573675" y="3092311"/>
            <a:ext cx="15140650" cy="625336"/>
          </a:xfrm>
          <a:prstGeom prst="rect">
            <a:avLst/>
          </a:prstGeom>
        </p:spPr>
        <p:txBody>
          <a:bodyPr anchor="t" rtlCol="false" tIns="0" lIns="0" bIns="0" rIns="0">
            <a:spAutoFit/>
          </a:bodyPr>
          <a:lstStyle/>
          <a:p>
            <a:pPr algn="ctr">
              <a:lnSpc>
                <a:spcPts val="5049"/>
              </a:lnSpc>
            </a:pPr>
            <a:r>
              <a:rPr lang="en-US" sz="3606">
                <a:solidFill>
                  <a:srgbClr val="000000"/>
                </a:solidFill>
                <a:latin typeface="DejaVu Serif"/>
              </a:rPr>
              <a:t>Xóa cột "Exited" và chia tập dữ liệu thành 2 phần: train and test. </a:t>
            </a:r>
          </a:p>
        </p:txBody>
      </p:sp>
      <p:sp>
        <p:nvSpPr>
          <p:cNvPr name="TextBox 10" id="10"/>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7183966" y="3414224"/>
            <a:ext cx="12443433" cy="398189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5400000">
            <a:off x="-8601275" y="3545995"/>
            <a:ext cx="16230600" cy="1379601"/>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6757624" y="-588684"/>
            <a:ext cx="4872357" cy="1146436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6923057">
            <a:off x="-1584190" y="-3949514"/>
            <a:ext cx="3168380" cy="7200863"/>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5400000">
            <a:off x="6080070" y="5737527"/>
            <a:ext cx="5923239" cy="204621"/>
          </a:xfrm>
          <a:prstGeom prst="rect">
            <a:avLst/>
          </a:prstGeom>
        </p:spPr>
      </p:pic>
      <p:sp>
        <p:nvSpPr>
          <p:cNvPr name="TextBox 8" id="8"/>
          <p:cNvSpPr txBox="true"/>
          <p:nvPr/>
        </p:nvSpPr>
        <p:spPr>
          <a:xfrm rot="0">
            <a:off x="1141992" y="6423371"/>
            <a:ext cx="7347656" cy="1549141"/>
          </a:xfrm>
          <a:prstGeom prst="rect">
            <a:avLst/>
          </a:prstGeom>
        </p:spPr>
        <p:txBody>
          <a:bodyPr anchor="t" rtlCol="false" tIns="0" lIns="0" bIns="0" rIns="0">
            <a:spAutoFit/>
          </a:bodyPr>
          <a:lstStyle/>
          <a:p>
            <a:pPr algn="ctr">
              <a:lnSpc>
                <a:spcPts val="10845"/>
              </a:lnSpc>
              <a:spcBef>
                <a:spcPct val="0"/>
              </a:spcBef>
            </a:pPr>
            <a:r>
              <a:rPr lang="en-US" sz="12050" spc="1289">
                <a:solidFill>
                  <a:srgbClr val="EF5454"/>
                </a:solidFill>
                <a:latin typeface="Squartiqa"/>
              </a:rPr>
              <a:t>80 %</a:t>
            </a:r>
          </a:p>
        </p:txBody>
      </p:sp>
      <p:sp>
        <p:nvSpPr>
          <p:cNvPr name="TextBox 9" id="9"/>
          <p:cNvSpPr txBox="true"/>
          <p:nvPr/>
        </p:nvSpPr>
        <p:spPr>
          <a:xfrm rot="0">
            <a:off x="9144000" y="6423371"/>
            <a:ext cx="7347656" cy="1549141"/>
          </a:xfrm>
          <a:prstGeom prst="rect">
            <a:avLst/>
          </a:prstGeom>
        </p:spPr>
        <p:txBody>
          <a:bodyPr anchor="t" rtlCol="false" tIns="0" lIns="0" bIns="0" rIns="0">
            <a:spAutoFit/>
          </a:bodyPr>
          <a:lstStyle/>
          <a:p>
            <a:pPr algn="ctr">
              <a:lnSpc>
                <a:spcPts val="10845"/>
              </a:lnSpc>
              <a:spcBef>
                <a:spcPct val="0"/>
              </a:spcBef>
            </a:pPr>
            <a:r>
              <a:rPr lang="en-US" sz="12050" spc="1289">
                <a:solidFill>
                  <a:srgbClr val="EF5454"/>
                </a:solidFill>
                <a:latin typeface="Squartiqa"/>
              </a:rPr>
              <a:t>20 %</a:t>
            </a:r>
          </a:p>
        </p:txBody>
      </p:sp>
      <p:sp>
        <p:nvSpPr>
          <p:cNvPr name="TextBox 10" id="10"/>
          <p:cNvSpPr txBox="true"/>
          <p:nvPr/>
        </p:nvSpPr>
        <p:spPr>
          <a:xfrm rot="0">
            <a:off x="3187269" y="3562696"/>
            <a:ext cx="2687389" cy="1203325"/>
          </a:xfrm>
          <a:prstGeom prst="rect">
            <a:avLst/>
          </a:prstGeom>
        </p:spPr>
        <p:txBody>
          <a:bodyPr anchor="t" rtlCol="false" tIns="0" lIns="0" bIns="0" rIns="0">
            <a:spAutoFit/>
          </a:bodyPr>
          <a:lstStyle/>
          <a:p>
            <a:pPr algn="ctr">
              <a:lnSpc>
                <a:spcPts val="9799"/>
              </a:lnSpc>
            </a:pPr>
            <a:r>
              <a:rPr lang="en-US" sz="6999">
                <a:solidFill>
                  <a:srgbClr val="000000"/>
                </a:solidFill>
                <a:latin typeface="DejaVu Serif"/>
              </a:rPr>
              <a:t>Train </a:t>
            </a:r>
          </a:p>
        </p:txBody>
      </p:sp>
      <p:sp>
        <p:nvSpPr>
          <p:cNvPr name="TextBox 11" id="11"/>
          <p:cNvSpPr txBox="true"/>
          <p:nvPr/>
        </p:nvSpPr>
        <p:spPr>
          <a:xfrm rot="0">
            <a:off x="11851562" y="3562696"/>
            <a:ext cx="1932533" cy="1203325"/>
          </a:xfrm>
          <a:prstGeom prst="rect">
            <a:avLst/>
          </a:prstGeom>
        </p:spPr>
        <p:txBody>
          <a:bodyPr anchor="t" rtlCol="false" tIns="0" lIns="0" bIns="0" rIns="0">
            <a:spAutoFit/>
          </a:bodyPr>
          <a:lstStyle/>
          <a:p>
            <a:pPr algn="ctr">
              <a:lnSpc>
                <a:spcPts val="9799"/>
              </a:lnSpc>
            </a:pPr>
            <a:r>
              <a:rPr lang="en-US" sz="6999">
                <a:solidFill>
                  <a:srgbClr val="000000"/>
                </a:solidFill>
                <a:latin typeface="DejaVu Serif"/>
              </a:rPr>
              <a:t>Test</a:t>
            </a:r>
          </a:p>
        </p:txBody>
      </p:sp>
      <p:sp>
        <p:nvSpPr>
          <p:cNvPr name="TextBox 12" id="12"/>
          <p:cNvSpPr txBox="true"/>
          <p:nvPr/>
        </p:nvSpPr>
        <p:spPr>
          <a:xfrm rot="0">
            <a:off x="1209276" y="684104"/>
            <a:ext cx="12443589" cy="1477438"/>
          </a:xfrm>
          <a:prstGeom prst="rect">
            <a:avLst/>
          </a:prstGeom>
        </p:spPr>
        <p:txBody>
          <a:bodyPr anchor="t" rtlCol="false" tIns="0" lIns="0" bIns="0" rIns="0">
            <a:spAutoFit/>
          </a:bodyPr>
          <a:lstStyle/>
          <a:p>
            <a:pPr algn="ctr">
              <a:lnSpc>
                <a:spcPts val="12016"/>
              </a:lnSpc>
            </a:pPr>
            <a:r>
              <a:rPr lang="en-US" sz="8583">
                <a:solidFill>
                  <a:srgbClr val="000000"/>
                </a:solidFill>
                <a:latin typeface="Roboto Slab Regular Bold"/>
              </a:rPr>
              <a:t>Chia tập dữ liệu </a:t>
            </a:r>
          </a:p>
        </p:txBody>
      </p:sp>
      <p:sp>
        <p:nvSpPr>
          <p:cNvPr name="TextBox 13" id="13"/>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7183966" y="3414224"/>
            <a:ext cx="12443433" cy="398189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5400000">
            <a:off x="-8601275" y="3545995"/>
            <a:ext cx="16230600" cy="1379601"/>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6757624" y="-588684"/>
            <a:ext cx="4872357" cy="1146436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6923057">
            <a:off x="-1584190" y="-3949514"/>
            <a:ext cx="3168380" cy="7200863"/>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2225691" y="4235796"/>
            <a:ext cx="13836618" cy="3759490"/>
          </a:xfrm>
          <a:prstGeom prst="rect">
            <a:avLst/>
          </a:prstGeom>
        </p:spPr>
      </p:pic>
      <p:sp>
        <p:nvSpPr>
          <p:cNvPr name="TextBox 8" id="8"/>
          <p:cNvSpPr txBox="true"/>
          <p:nvPr/>
        </p:nvSpPr>
        <p:spPr>
          <a:xfrm rot="0">
            <a:off x="1365669" y="548496"/>
            <a:ext cx="12443589" cy="3001438"/>
          </a:xfrm>
          <a:prstGeom prst="rect">
            <a:avLst/>
          </a:prstGeom>
        </p:spPr>
        <p:txBody>
          <a:bodyPr anchor="t" rtlCol="false" tIns="0" lIns="0" bIns="0" rIns="0">
            <a:spAutoFit/>
          </a:bodyPr>
          <a:lstStyle/>
          <a:p>
            <a:pPr algn="ctr">
              <a:lnSpc>
                <a:spcPts val="12016"/>
              </a:lnSpc>
            </a:pPr>
            <a:r>
              <a:rPr lang="en-US" sz="8583">
                <a:solidFill>
                  <a:srgbClr val="000000"/>
                </a:solidFill>
                <a:latin typeface="Roboto Slab Regular Bold"/>
              </a:rPr>
              <a:t>Sử dụng Tensorflow và Keras</a:t>
            </a:r>
          </a:p>
        </p:txBody>
      </p:sp>
      <p:sp>
        <p:nvSpPr>
          <p:cNvPr name="TextBox 9" id="9"/>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36</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BE1D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5400000">
            <a:off x="-7183966" y="3414224"/>
            <a:ext cx="12443433" cy="3981899"/>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8601275" y="3545995"/>
            <a:ext cx="16230600" cy="1379601"/>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6757624" y="-588684"/>
            <a:ext cx="4872357" cy="11464369"/>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6923057">
            <a:off x="-1584190" y="-3949514"/>
            <a:ext cx="3168380" cy="7200863"/>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5324339" y="3493685"/>
            <a:ext cx="7639322" cy="6131323"/>
          </a:xfrm>
          <a:prstGeom prst="rect">
            <a:avLst/>
          </a:prstGeom>
        </p:spPr>
      </p:pic>
      <p:sp>
        <p:nvSpPr>
          <p:cNvPr name="TextBox 7" id="7"/>
          <p:cNvSpPr txBox="true"/>
          <p:nvPr/>
        </p:nvSpPr>
        <p:spPr>
          <a:xfrm rot="0">
            <a:off x="336461" y="204256"/>
            <a:ext cx="12443589" cy="1477438"/>
          </a:xfrm>
          <a:prstGeom prst="rect">
            <a:avLst/>
          </a:prstGeom>
        </p:spPr>
        <p:txBody>
          <a:bodyPr anchor="t" rtlCol="false" tIns="0" lIns="0" bIns="0" rIns="0">
            <a:spAutoFit/>
          </a:bodyPr>
          <a:lstStyle/>
          <a:p>
            <a:pPr algn="ctr">
              <a:lnSpc>
                <a:spcPts val="12016"/>
              </a:lnSpc>
            </a:pPr>
            <a:r>
              <a:rPr lang="en-US" sz="8583">
                <a:solidFill>
                  <a:srgbClr val="000000"/>
                </a:solidFill>
                <a:latin typeface="Roboto Slab Regular Bold"/>
              </a:rPr>
              <a:t>Training Models</a:t>
            </a:r>
          </a:p>
        </p:txBody>
      </p:sp>
      <p:sp>
        <p:nvSpPr>
          <p:cNvPr name="TextBox 8" id="8"/>
          <p:cNvSpPr txBox="true"/>
          <p:nvPr/>
        </p:nvSpPr>
        <p:spPr>
          <a:xfrm rot="0">
            <a:off x="1880900" y="2270723"/>
            <a:ext cx="5533159" cy="896512"/>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DejaVu Serif"/>
              </a:rPr>
              <a:t>Accuracy: ~85%</a:t>
            </a:r>
          </a:p>
        </p:txBody>
      </p:sp>
      <p:sp>
        <p:nvSpPr>
          <p:cNvPr name="TextBox 9" id="9"/>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37</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BE1D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5400000">
            <a:off x="-7183966" y="3414224"/>
            <a:ext cx="12443433" cy="3981899"/>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8601275" y="3545995"/>
            <a:ext cx="16230600" cy="1379601"/>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6757624" y="-588684"/>
            <a:ext cx="4872357" cy="11464369"/>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6923057">
            <a:off x="-1584190" y="-3949514"/>
            <a:ext cx="3168380" cy="7200863"/>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1732355" y="3202513"/>
            <a:ext cx="14321614" cy="4405322"/>
          </a:xfrm>
          <a:prstGeom prst="rect">
            <a:avLst/>
          </a:prstGeom>
        </p:spPr>
      </p:pic>
      <p:sp>
        <p:nvSpPr>
          <p:cNvPr name="TextBox 7" id="7"/>
          <p:cNvSpPr txBox="true"/>
          <p:nvPr/>
        </p:nvSpPr>
        <p:spPr>
          <a:xfrm rot="0">
            <a:off x="336461" y="204256"/>
            <a:ext cx="12443589" cy="1477438"/>
          </a:xfrm>
          <a:prstGeom prst="rect">
            <a:avLst/>
          </a:prstGeom>
        </p:spPr>
        <p:txBody>
          <a:bodyPr anchor="t" rtlCol="false" tIns="0" lIns="0" bIns="0" rIns="0">
            <a:spAutoFit/>
          </a:bodyPr>
          <a:lstStyle/>
          <a:p>
            <a:pPr algn="ctr">
              <a:lnSpc>
                <a:spcPts val="12016"/>
              </a:lnSpc>
            </a:pPr>
            <a:r>
              <a:rPr lang="en-US" sz="8583">
                <a:solidFill>
                  <a:srgbClr val="000000"/>
                </a:solidFill>
                <a:latin typeface="Roboto Slab Regular"/>
              </a:rPr>
              <a:t>Predict model</a:t>
            </a:r>
          </a:p>
        </p:txBody>
      </p:sp>
      <p:sp>
        <p:nvSpPr>
          <p:cNvPr name="TextBox 8" id="8"/>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38</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BE1D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5400000">
            <a:off x="-7183966" y="3414224"/>
            <a:ext cx="12443433" cy="3981899"/>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8601275" y="3545995"/>
            <a:ext cx="16230600" cy="1379601"/>
          </a:xfrm>
          <a:prstGeom prst="rect">
            <a:avLst/>
          </a:prstGeom>
        </p:spPr>
      </p:pic>
      <p:pic>
        <p:nvPicPr>
          <p:cNvPr name="Picture 4" id="4"/>
          <p:cNvPicPr>
            <a:picLocks noChangeAspect="true"/>
          </p:cNvPicPr>
          <p:nvPr/>
        </p:nvPicPr>
        <p:blipFill>
          <a:blip r:embed="rId5"/>
          <a:srcRect l="0" t="53614" r="17219" b="1007"/>
          <a:stretch>
            <a:fillRect/>
          </a:stretch>
        </p:blipFill>
        <p:spPr>
          <a:xfrm flipH="false" flipV="false" rot="0">
            <a:off x="8778629" y="3516799"/>
            <a:ext cx="8094400" cy="5340328"/>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6757624" y="-588684"/>
            <a:ext cx="4872357" cy="1146436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6923057">
            <a:off x="-1584190" y="-3949514"/>
            <a:ext cx="3168380" cy="7200863"/>
          </a:xfrm>
          <a:prstGeom prst="rect">
            <a:avLst/>
          </a:prstGeom>
        </p:spPr>
      </p:pic>
      <p:sp>
        <p:nvSpPr>
          <p:cNvPr name="TextBox 7" id="7"/>
          <p:cNvSpPr txBox="true"/>
          <p:nvPr/>
        </p:nvSpPr>
        <p:spPr>
          <a:xfrm rot="0">
            <a:off x="336461" y="204256"/>
            <a:ext cx="12443589" cy="1477438"/>
          </a:xfrm>
          <a:prstGeom prst="rect">
            <a:avLst/>
          </a:prstGeom>
        </p:spPr>
        <p:txBody>
          <a:bodyPr anchor="t" rtlCol="false" tIns="0" lIns="0" bIns="0" rIns="0">
            <a:spAutoFit/>
          </a:bodyPr>
          <a:lstStyle/>
          <a:p>
            <a:pPr algn="ctr">
              <a:lnSpc>
                <a:spcPts val="12016"/>
              </a:lnSpc>
            </a:pPr>
            <a:r>
              <a:rPr lang="en-US" sz="8583">
                <a:solidFill>
                  <a:srgbClr val="000000"/>
                </a:solidFill>
                <a:latin typeface="Roboto Slab Regular Bold"/>
              </a:rPr>
              <a:t>Ma trận nhầm lẫn</a:t>
            </a:r>
          </a:p>
        </p:txBody>
      </p:sp>
      <p:sp>
        <p:nvSpPr>
          <p:cNvPr name="TextBox 8" id="8"/>
          <p:cNvSpPr txBox="true"/>
          <p:nvPr/>
        </p:nvSpPr>
        <p:spPr>
          <a:xfrm rot="0">
            <a:off x="1220726" y="1889235"/>
            <a:ext cx="15115806" cy="1415617"/>
          </a:xfrm>
          <a:prstGeom prst="rect">
            <a:avLst/>
          </a:prstGeom>
        </p:spPr>
        <p:txBody>
          <a:bodyPr anchor="t" rtlCol="false" tIns="0" lIns="0" bIns="0" rIns="0">
            <a:spAutoFit/>
          </a:bodyPr>
          <a:lstStyle/>
          <a:p>
            <a:pPr>
              <a:lnSpc>
                <a:spcPts val="2800"/>
              </a:lnSpc>
            </a:pPr>
            <a:r>
              <a:rPr lang="en-US" sz="2000">
                <a:solidFill>
                  <a:srgbClr val="000000"/>
                </a:solidFill>
                <a:latin typeface="DejaVu Serif Bold"/>
              </a:rPr>
              <a:t>Confusion Matrix:</a:t>
            </a:r>
            <a:r>
              <a:rPr lang="en-US" sz="2000">
                <a:solidFill>
                  <a:srgbClr val="000000"/>
                </a:solidFill>
                <a:latin typeface="DejaVu Serif"/>
              </a:rPr>
              <a:t>Là một kỹ thuật đánh giá hiệu năng của mô hình dự đoán cho các bài toán phân lớp thể hiện số lượng điểm dữ liệu thuộc vào 1 lớp và được dự đoán thuộc về 1 lớp. Confusion Matrix cung cấp thêm thông tin về tỉ lệ phân lớp đúng giữa các lớp, hay giúp phát hiện các lớp có tỉ lệ phân lớp nhầm cao nhờ vào các khái niệm True (False), Positive (Negative).</a:t>
            </a:r>
          </a:p>
        </p:txBody>
      </p:sp>
      <p:sp>
        <p:nvSpPr>
          <p:cNvPr name="TextBox 9" id="9"/>
          <p:cNvSpPr txBox="true"/>
          <p:nvPr/>
        </p:nvSpPr>
        <p:spPr>
          <a:xfrm rot="0">
            <a:off x="1028700" y="3731963"/>
            <a:ext cx="7372829" cy="4234151"/>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000000"/>
                </a:solidFill>
                <a:latin typeface="DejaVu Serif Bold"/>
              </a:rPr>
              <a:t>True Positive (TP):</a:t>
            </a:r>
            <a:r>
              <a:rPr lang="en-US" sz="2000">
                <a:solidFill>
                  <a:srgbClr val="000000"/>
                </a:solidFill>
                <a:latin typeface="DejaVu Serif"/>
              </a:rPr>
              <a:t> đối tượng ở lớp Positive, mô hình phân đối tượng vào lớp Positive (dự đoán đúng).</a:t>
            </a:r>
          </a:p>
          <a:p>
            <a:pPr marL="431801" indent="-215900" lvl="1">
              <a:lnSpc>
                <a:spcPts val="2800"/>
              </a:lnSpc>
              <a:buFont typeface="Arial"/>
              <a:buChar char="•"/>
            </a:pPr>
            <a:r>
              <a:rPr lang="en-US" sz="2000">
                <a:solidFill>
                  <a:srgbClr val="000000"/>
                </a:solidFill>
                <a:latin typeface="DejaVu Serif Bold"/>
              </a:rPr>
              <a:t>True Negative (TN):</a:t>
            </a:r>
            <a:r>
              <a:rPr lang="en-US" sz="2000">
                <a:solidFill>
                  <a:srgbClr val="000000"/>
                </a:solidFill>
                <a:latin typeface="DejaVu Serif"/>
              </a:rPr>
              <a:t> đối tượng ở lớp Negative, mô hình phân đối tượng vào lớp Negative (dự đoán đúng).</a:t>
            </a:r>
          </a:p>
          <a:p>
            <a:pPr marL="431801" indent="-215900" lvl="1">
              <a:lnSpc>
                <a:spcPts val="2800"/>
              </a:lnSpc>
              <a:buFont typeface="Arial"/>
              <a:buChar char="•"/>
            </a:pPr>
            <a:r>
              <a:rPr lang="en-US" sz="2000">
                <a:solidFill>
                  <a:srgbClr val="000000"/>
                </a:solidFill>
                <a:latin typeface="DejaVu Serif Bold"/>
              </a:rPr>
              <a:t>False Positive (FP):</a:t>
            </a:r>
            <a:r>
              <a:rPr lang="en-US" sz="2000">
                <a:solidFill>
                  <a:srgbClr val="000000"/>
                </a:solidFill>
                <a:latin typeface="DejaVu Serif"/>
              </a:rPr>
              <a:t> đối tượng ở lớp Negative, mô hình phân đối tượng vào lớp Positive (dự đoán sai) – Type I Error.</a:t>
            </a:r>
          </a:p>
          <a:p>
            <a:pPr marL="431801" indent="-215900" lvl="1">
              <a:lnSpc>
                <a:spcPts val="2800"/>
              </a:lnSpc>
              <a:buFont typeface="Arial"/>
              <a:buChar char="•"/>
            </a:pPr>
            <a:r>
              <a:rPr lang="en-US" sz="2000">
                <a:solidFill>
                  <a:srgbClr val="000000"/>
                </a:solidFill>
                <a:latin typeface="DejaVu Serif Bold"/>
              </a:rPr>
              <a:t>False Negative (FN):</a:t>
            </a:r>
            <a:r>
              <a:rPr lang="en-US" sz="2000">
                <a:solidFill>
                  <a:srgbClr val="000000"/>
                </a:solidFill>
                <a:latin typeface="DejaVu Serif"/>
              </a:rPr>
              <a:t> đối tượng ở lớp Positive, mô hình phân đối tượng vào lớp Negative (dự đoán sai) – Type II Error.</a:t>
            </a:r>
          </a:p>
          <a:p>
            <a:pPr algn="ctr">
              <a:lnSpc>
                <a:spcPts val="2800"/>
              </a:lnSpc>
              <a:spcBef>
                <a:spcPct val="0"/>
              </a:spcBef>
            </a:pPr>
          </a:p>
          <a:p>
            <a:pPr algn="ctr">
              <a:lnSpc>
                <a:spcPts val="2800"/>
              </a:lnSpc>
              <a:spcBef>
                <a:spcPct val="0"/>
              </a:spcBef>
            </a:pPr>
          </a:p>
        </p:txBody>
      </p:sp>
      <p:sp>
        <p:nvSpPr>
          <p:cNvPr name="TextBox 10" id="10"/>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39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5400000">
            <a:off x="-326148" y="3359699"/>
            <a:ext cx="11148757" cy="3567602"/>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10800000">
            <a:off x="-381000" y="-350559"/>
            <a:ext cx="4834772" cy="10988118"/>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673788">
            <a:off x="871967" y="-198946"/>
            <a:ext cx="4477685" cy="5267864"/>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539885">
            <a:off x="3362481" y="2625486"/>
            <a:ext cx="4477685" cy="5267864"/>
          </a:xfrm>
          <a:prstGeom prst="rect">
            <a:avLst/>
          </a:prstGeom>
        </p:spPr>
      </p:pic>
      <p:pic>
        <p:nvPicPr>
          <p:cNvPr name="Picture 7" id="7"/>
          <p:cNvPicPr>
            <a:picLocks noChangeAspect="true"/>
          </p:cNvPicPr>
          <p:nvPr/>
        </p:nvPicPr>
        <p:blipFill>
          <a:blip r:embed="rId6"/>
          <a:srcRect l="16107" t="0" r="16107" b="0"/>
          <a:stretch>
            <a:fillRect/>
          </a:stretch>
        </p:blipFill>
        <p:spPr>
          <a:xfrm flipH="false" flipV="false" rot="509632">
            <a:off x="3720164" y="3118103"/>
            <a:ext cx="3880557" cy="3816509"/>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1147215">
            <a:off x="739240" y="5186093"/>
            <a:ext cx="4477685" cy="5267864"/>
          </a:xfrm>
          <a:prstGeom prst="rect">
            <a:avLst/>
          </a:prstGeom>
        </p:spPr>
      </p:pic>
      <p:pic>
        <p:nvPicPr>
          <p:cNvPr name="Picture 9" id="9"/>
          <p:cNvPicPr>
            <a:picLocks noChangeAspect="true"/>
          </p:cNvPicPr>
          <p:nvPr/>
        </p:nvPicPr>
        <p:blipFill>
          <a:blip r:embed="rId7"/>
          <a:srcRect l="16128" t="0" r="16128" b="0"/>
          <a:stretch>
            <a:fillRect/>
          </a:stretch>
        </p:blipFill>
        <p:spPr>
          <a:xfrm flipH="false" flipV="false" rot="-1146426">
            <a:off x="942553" y="5683170"/>
            <a:ext cx="3880557" cy="3816509"/>
          </a:xfrm>
          <a:prstGeom prst="rect">
            <a:avLst/>
          </a:prstGeom>
        </p:spPr>
      </p:pic>
      <p:pic>
        <p:nvPicPr>
          <p:cNvPr name="Picture 10" id="10"/>
          <p:cNvPicPr>
            <a:picLocks noChangeAspect="true"/>
          </p:cNvPicPr>
          <p:nvPr/>
        </p:nvPicPr>
        <p:blipFill>
          <a:blip r:embed="rId8"/>
          <a:srcRect l="0" t="0" r="0" b="0"/>
          <a:stretch>
            <a:fillRect/>
          </a:stretch>
        </p:blipFill>
        <p:spPr>
          <a:xfrm flipH="false" flipV="false" rot="-5898121">
            <a:off x="15796630" y="7661930"/>
            <a:ext cx="2658640" cy="4358427"/>
          </a:xfrm>
          <a:prstGeom prst="rect">
            <a:avLst/>
          </a:prstGeom>
        </p:spPr>
      </p:pic>
      <p:pic>
        <p:nvPicPr>
          <p:cNvPr name="Picture 11" id="11"/>
          <p:cNvPicPr>
            <a:picLocks noChangeAspect="true"/>
          </p:cNvPicPr>
          <p:nvPr/>
        </p:nvPicPr>
        <p:blipFill>
          <a:blip r:embed="rId9">
            <a:alphaModFix amt="80000"/>
          </a:blip>
          <a:srcRect l="0" t="0" r="0" b="0"/>
          <a:stretch>
            <a:fillRect/>
          </a:stretch>
        </p:blipFill>
        <p:spPr>
          <a:xfrm flipH="false" flipV="false" rot="-5400000">
            <a:off x="12131070" y="4099629"/>
            <a:ext cx="10988118" cy="2087742"/>
          </a:xfrm>
          <a:prstGeom prst="rect">
            <a:avLst/>
          </a:prstGeom>
        </p:spPr>
      </p:pic>
      <p:sp>
        <p:nvSpPr>
          <p:cNvPr name="TextBox 12" id="12"/>
          <p:cNvSpPr txBox="true"/>
          <p:nvPr/>
        </p:nvSpPr>
        <p:spPr>
          <a:xfrm rot="0">
            <a:off x="8865609" y="60352"/>
            <a:ext cx="7308273" cy="968348"/>
          </a:xfrm>
          <a:prstGeom prst="rect">
            <a:avLst/>
          </a:prstGeom>
        </p:spPr>
        <p:txBody>
          <a:bodyPr anchor="t" rtlCol="false" tIns="0" lIns="0" bIns="0" rIns="0">
            <a:spAutoFit/>
          </a:bodyPr>
          <a:lstStyle/>
          <a:p>
            <a:pPr algn="ctr">
              <a:lnSpc>
                <a:spcPts val="7000"/>
              </a:lnSpc>
            </a:pPr>
            <a:r>
              <a:rPr lang="en-US" sz="5000">
                <a:solidFill>
                  <a:srgbClr val="000000"/>
                </a:solidFill>
                <a:latin typeface="Bungee"/>
              </a:rPr>
              <a:t>LÝ DO CHỌN ĐỀ TÀI ??</a:t>
            </a:r>
          </a:p>
        </p:txBody>
      </p:sp>
      <p:sp>
        <p:nvSpPr>
          <p:cNvPr name="TextBox 13" id="13"/>
          <p:cNvSpPr txBox="true"/>
          <p:nvPr/>
        </p:nvSpPr>
        <p:spPr>
          <a:xfrm rot="0">
            <a:off x="17870082" y="9367568"/>
            <a:ext cx="415636" cy="896512"/>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4</a:t>
            </a:r>
          </a:p>
        </p:txBody>
      </p:sp>
      <p:sp>
        <p:nvSpPr>
          <p:cNvPr name="TextBox 14" id="14"/>
          <p:cNvSpPr txBox="true"/>
          <p:nvPr/>
        </p:nvSpPr>
        <p:spPr>
          <a:xfrm rot="0">
            <a:off x="8432382" y="1486228"/>
            <a:ext cx="9645518" cy="7879376"/>
          </a:xfrm>
          <a:prstGeom prst="rect">
            <a:avLst/>
          </a:prstGeom>
        </p:spPr>
        <p:txBody>
          <a:bodyPr anchor="t" rtlCol="false" tIns="0" lIns="0" bIns="0" rIns="0">
            <a:spAutoFit/>
          </a:bodyPr>
          <a:lstStyle/>
          <a:p>
            <a:pPr>
              <a:lnSpc>
                <a:spcPts val="3499"/>
              </a:lnSpc>
              <a:spcBef>
                <a:spcPct val="0"/>
              </a:spcBef>
            </a:pPr>
            <a:r>
              <a:rPr lang="en-US" sz="2499">
                <a:solidFill>
                  <a:srgbClr val="000000"/>
                </a:solidFill>
                <a:latin typeface="DejaVu Serif"/>
              </a:rPr>
              <a:t>Hiện nay các công ty, doanh nghiệp bỏ ra một số tiền lớn để chi trả cho quảng cáo, marketing, khuyến mãi để có thể thu hút được nhiều khách hàng mới tham gia và cũng như là sử dụng dịch vụ hay sản phẩm của công ty. Ví dụ như các ví điện tử (momo, zalopay,..) thì họ luôn có các khuyến mãi như: những ai chưa dùng dịch vụ thì mở ví và liên kết ngân hàng sẽ được tặng 200.000đ - 500.000đ. Và số tiền bỏ ra sẽ luôn lớn hơn gấp 4 đến 5 lần so với việc chúng ta bỏ ra để giữ chân khách hàng cũ. </a:t>
            </a:r>
          </a:p>
          <a:p>
            <a:pPr>
              <a:lnSpc>
                <a:spcPts val="3499"/>
              </a:lnSpc>
              <a:spcBef>
                <a:spcPct val="0"/>
              </a:spcBef>
            </a:pPr>
          </a:p>
          <a:p>
            <a:pPr>
              <a:lnSpc>
                <a:spcPts val="3499"/>
              </a:lnSpc>
              <a:spcBef>
                <a:spcPct val="0"/>
              </a:spcBef>
            </a:pPr>
            <a:r>
              <a:rPr lang="en-US" sz="2499">
                <a:solidFill>
                  <a:srgbClr val="000000"/>
                </a:solidFill>
                <a:latin typeface="DejaVu Serif"/>
              </a:rPr>
              <a:t>Vì vậy việc giữ chân khách hàng hiện tại là cách tối ưu chi phí và hợp lí để có thể duy trì một lượng khách hàng lớn. </a:t>
            </a:r>
          </a:p>
          <a:p>
            <a:pPr>
              <a:lnSpc>
                <a:spcPts val="3499"/>
              </a:lnSpc>
              <a:spcBef>
                <a:spcPct val="0"/>
              </a:spcBef>
            </a:pPr>
            <a:r>
              <a:rPr lang="en-US" sz="2499">
                <a:solidFill>
                  <a:srgbClr val="000000"/>
                </a:solidFill>
                <a:latin typeface="DejaVu Serif"/>
              </a:rPr>
              <a:t>Xác định được vấn đề chính, nhóm nhận thấy việc phân tích khách hàng nào sẽ rời bỏ dịch vụ là cần thiết. Từ các phân tích này các các công ty sẽ có thể dự đoán và biết được khách hàng nào sắp từ bỏ dịch vụ từ đó có những biện pháp chăm sóc, khuyến mãi, ưu đãi nhằm giữ chân khách hàng lại với công ty. </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EBE1D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5400000">
            <a:off x="-7183966" y="3414224"/>
            <a:ext cx="12443433" cy="3981899"/>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8601275" y="3545995"/>
            <a:ext cx="16230600" cy="1379601"/>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6757624" y="-588684"/>
            <a:ext cx="4872357" cy="11464369"/>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6923057">
            <a:off x="-1584190" y="-3949514"/>
            <a:ext cx="3168380" cy="7200863"/>
          </a:xfrm>
          <a:prstGeom prst="rect">
            <a:avLst/>
          </a:prstGeom>
        </p:spPr>
      </p:pic>
      <p:pic>
        <p:nvPicPr>
          <p:cNvPr name="Picture 6" id="6"/>
          <p:cNvPicPr>
            <a:picLocks noChangeAspect="true"/>
          </p:cNvPicPr>
          <p:nvPr/>
        </p:nvPicPr>
        <p:blipFill>
          <a:blip r:embed="rId7"/>
          <a:srcRect l="0" t="0" r="4541" b="2427"/>
          <a:stretch>
            <a:fillRect/>
          </a:stretch>
        </p:blipFill>
        <p:spPr>
          <a:xfrm flipH="false" flipV="false" rot="0">
            <a:off x="7994110" y="3334046"/>
            <a:ext cx="8005082" cy="5951856"/>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1280134" y="4781368"/>
            <a:ext cx="4562038" cy="1373795"/>
          </a:xfrm>
          <a:prstGeom prst="rect">
            <a:avLst/>
          </a:prstGeom>
        </p:spPr>
      </p:pic>
      <p:pic>
        <p:nvPicPr>
          <p:cNvPr name="Picture 8" id="8"/>
          <p:cNvPicPr>
            <a:picLocks noChangeAspect="true"/>
          </p:cNvPicPr>
          <p:nvPr/>
        </p:nvPicPr>
        <p:blipFill>
          <a:blip r:embed="rId9"/>
          <a:srcRect l="0" t="0" r="0" b="0"/>
          <a:stretch>
            <a:fillRect/>
          </a:stretch>
        </p:blipFill>
        <p:spPr>
          <a:xfrm flipH="false" flipV="false" rot="0">
            <a:off x="1405470" y="8278653"/>
            <a:ext cx="4479762" cy="1271284"/>
          </a:xfrm>
          <a:prstGeom prst="rect">
            <a:avLst/>
          </a:prstGeom>
        </p:spPr>
      </p:pic>
      <p:sp>
        <p:nvSpPr>
          <p:cNvPr name="TextBox 9" id="9"/>
          <p:cNvSpPr txBox="true"/>
          <p:nvPr/>
        </p:nvSpPr>
        <p:spPr>
          <a:xfrm rot="0">
            <a:off x="336461" y="204256"/>
            <a:ext cx="16077635" cy="1477438"/>
          </a:xfrm>
          <a:prstGeom prst="rect">
            <a:avLst/>
          </a:prstGeom>
        </p:spPr>
        <p:txBody>
          <a:bodyPr anchor="t" rtlCol="false" tIns="0" lIns="0" bIns="0" rIns="0">
            <a:spAutoFit/>
          </a:bodyPr>
          <a:lstStyle/>
          <a:p>
            <a:pPr algn="ctr">
              <a:lnSpc>
                <a:spcPts val="12016"/>
              </a:lnSpc>
            </a:pPr>
            <a:r>
              <a:rPr lang="en-US" sz="8583">
                <a:solidFill>
                  <a:srgbClr val="000000"/>
                </a:solidFill>
                <a:latin typeface="Roboto Slab Regular"/>
              </a:rPr>
              <a:t>Recall, precision và accuracy</a:t>
            </a:r>
          </a:p>
        </p:txBody>
      </p:sp>
      <p:sp>
        <p:nvSpPr>
          <p:cNvPr name="TextBox 10" id="10"/>
          <p:cNvSpPr txBox="true"/>
          <p:nvPr/>
        </p:nvSpPr>
        <p:spPr>
          <a:xfrm rot="0">
            <a:off x="905803" y="1946896"/>
            <a:ext cx="16130810" cy="1063300"/>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DejaVu Serif Bold"/>
              </a:rPr>
              <a:t>Accuracy: </a:t>
            </a:r>
            <a:r>
              <a:rPr lang="en-US" sz="2000">
                <a:solidFill>
                  <a:srgbClr val="000000"/>
                </a:solidFill>
                <a:latin typeface="DejaVu Serif"/>
              </a:rPr>
              <a:t>Chỉ đơn giản đánh giá mô hình dự báo thường xuyên dự đoán đúng đến mức nào. Accuracy là tỉ lệ giữa số điểm dữ liệu dự đoán đúng và tổng số điểm dữ liệu. Tuy nhiên giá trị accuracy có giá trị cao chưa hẳn đã tốt bởi accuracy sẽ bị hạn chế trên các tập dữ liệu không cân bằng (imbalanced dataset) nghĩa là có sự chênh lệnh lớn giữa số lượng phần tử trong mỗi lớp. </a:t>
            </a:r>
          </a:p>
        </p:txBody>
      </p:sp>
      <p:sp>
        <p:nvSpPr>
          <p:cNvPr name="TextBox 11" id="11"/>
          <p:cNvSpPr txBox="true"/>
          <p:nvPr/>
        </p:nvSpPr>
        <p:spPr>
          <a:xfrm rot="0">
            <a:off x="905803" y="3276896"/>
            <a:ext cx="6383457" cy="1063300"/>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DejaVu Serif Bold"/>
              </a:rPr>
              <a:t>Recall: </a:t>
            </a:r>
            <a:r>
              <a:rPr lang="en-US" sz="2000">
                <a:solidFill>
                  <a:srgbClr val="000000"/>
                </a:solidFill>
                <a:latin typeface="DejaVu Serif"/>
              </a:rPr>
              <a:t>Cho biết có bao nhiêu điểm dữ liệu thực sự ở lớp Positive được mô hình phân lớp đúng trong mọi điểm dữ liệu thực sự ở lớp Positive.   </a:t>
            </a:r>
          </a:p>
        </p:txBody>
      </p:sp>
      <p:sp>
        <p:nvSpPr>
          <p:cNvPr name="TextBox 12" id="12"/>
          <p:cNvSpPr txBox="true"/>
          <p:nvPr/>
        </p:nvSpPr>
        <p:spPr>
          <a:xfrm rot="0">
            <a:off x="801662" y="6539186"/>
            <a:ext cx="6260560" cy="1415617"/>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DejaVu Serif Bold"/>
              </a:rPr>
              <a:t>Precision:</a:t>
            </a:r>
            <a:r>
              <a:rPr lang="en-US" sz="2000">
                <a:solidFill>
                  <a:srgbClr val="000000"/>
                </a:solidFill>
                <a:latin typeface="DejaVu Serif"/>
              </a:rPr>
              <a:t> Cho biết trong số các điểm dữ liệu được mô hình phân loại hay dự đoán vào lớp Positive có bao nhiêu điểm thực sự thuộc về lớp Positive.</a:t>
            </a:r>
          </a:p>
        </p:txBody>
      </p:sp>
      <p:sp>
        <p:nvSpPr>
          <p:cNvPr name="TextBox 13" id="13"/>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40</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EBE1D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5400000">
            <a:off x="-7183966" y="3414224"/>
            <a:ext cx="12443433" cy="3981899"/>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8601275" y="3545995"/>
            <a:ext cx="16230600" cy="1379601"/>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6757624" y="-588684"/>
            <a:ext cx="4872357" cy="11464369"/>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6923057">
            <a:off x="-1584190" y="-3949514"/>
            <a:ext cx="3168380" cy="7200863"/>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3724959" y="2173154"/>
            <a:ext cx="10838081" cy="7451855"/>
          </a:xfrm>
          <a:prstGeom prst="rect">
            <a:avLst/>
          </a:prstGeom>
        </p:spPr>
      </p:pic>
      <p:sp>
        <p:nvSpPr>
          <p:cNvPr name="TextBox 7" id="7"/>
          <p:cNvSpPr txBox="true"/>
          <p:nvPr/>
        </p:nvSpPr>
        <p:spPr>
          <a:xfrm rot="0">
            <a:off x="336461" y="204256"/>
            <a:ext cx="16077635" cy="1477438"/>
          </a:xfrm>
          <a:prstGeom prst="rect">
            <a:avLst/>
          </a:prstGeom>
        </p:spPr>
        <p:txBody>
          <a:bodyPr anchor="t" rtlCol="false" tIns="0" lIns="0" bIns="0" rIns="0">
            <a:spAutoFit/>
          </a:bodyPr>
          <a:lstStyle/>
          <a:p>
            <a:pPr algn="ctr">
              <a:lnSpc>
                <a:spcPts val="12016"/>
              </a:lnSpc>
            </a:pPr>
            <a:r>
              <a:rPr lang="en-US" sz="8583">
                <a:solidFill>
                  <a:srgbClr val="000000"/>
                </a:solidFill>
                <a:latin typeface="Roboto Slab Regular"/>
              </a:rPr>
              <a:t>Phần mềm dự đoán</a:t>
            </a:r>
          </a:p>
        </p:txBody>
      </p:sp>
      <p:sp>
        <p:nvSpPr>
          <p:cNvPr name="TextBox 8" id="8"/>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41</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EBE1D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5400000">
            <a:off x="-7183966" y="3414224"/>
            <a:ext cx="12443433" cy="3981899"/>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8601275" y="3545995"/>
            <a:ext cx="16230600" cy="1379601"/>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6757624" y="-588684"/>
            <a:ext cx="4872357" cy="11464369"/>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6923057">
            <a:off x="-1584190" y="-3949514"/>
            <a:ext cx="3168380" cy="7200863"/>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1858907" y="2968141"/>
            <a:ext cx="14068510" cy="3407663"/>
          </a:xfrm>
          <a:prstGeom prst="rect">
            <a:avLst/>
          </a:prstGeom>
        </p:spPr>
      </p:pic>
      <p:sp>
        <p:nvSpPr>
          <p:cNvPr name="TextBox 7" id="7"/>
          <p:cNvSpPr txBox="true"/>
          <p:nvPr/>
        </p:nvSpPr>
        <p:spPr>
          <a:xfrm rot="0">
            <a:off x="336461" y="204256"/>
            <a:ext cx="16077635" cy="1477438"/>
          </a:xfrm>
          <a:prstGeom prst="rect">
            <a:avLst/>
          </a:prstGeom>
        </p:spPr>
        <p:txBody>
          <a:bodyPr anchor="t" rtlCol="false" tIns="0" lIns="0" bIns="0" rIns="0">
            <a:spAutoFit/>
          </a:bodyPr>
          <a:lstStyle/>
          <a:p>
            <a:pPr algn="ctr">
              <a:lnSpc>
                <a:spcPts val="12016"/>
              </a:lnSpc>
            </a:pPr>
            <a:r>
              <a:rPr lang="en-US" sz="8583">
                <a:solidFill>
                  <a:srgbClr val="000000"/>
                </a:solidFill>
                <a:latin typeface="Roboto Slab Regular"/>
              </a:rPr>
              <a:t>Phần mềm dự đoán</a:t>
            </a:r>
          </a:p>
        </p:txBody>
      </p:sp>
      <p:sp>
        <p:nvSpPr>
          <p:cNvPr name="TextBox 8" id="8"/>
          <p:cNvSpPr txBox="true"/>
          <p:nvPr/>
        </p:nvSpPr>
        <p:spPr>
          <a:xfrm rot="0">
            <a:off x="1105182" y="6849003"/>
            <a:ext cx="16077635" cy="1477438"/>
          </a:xfrm>
          <a:prstGeom prst="rect">
            <a:avLst/>
          </a:prstGeom>
        </p:spPr>
        <p:txBody>
          <a:bodyPr anchor="t" rtlCol="false" tIns="0" lIns="0" bIns="0" rIns="0">
            <a:spAutoFit/>
          </a:bodyPr>
          <a:lstStyle/>
          <a:p>
            <a:pPr algn="ctr">
              <a:lnSpc>
                <a:spcPts val="12016"/>
              </a:lnSpc>
            </a:pPr>
            <a:r>
              <a:rPr lang="en-US" sz="8583">
                <a:solidFill>
                  <a:srgbClr val="000000"/>
                </a:solidFill>
                <a:latin typeface="Roboto Slab Regular"/>
              </a:rPr>
              <a:t>DEMO</a:t>
            </a:r>
          </a:p>
        </p:txBody>
      </p:sp>
      <p:sp>
        <p:nvSpPr>
          <p:cNvPr name="TextBox 9" id="9"/>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42</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EBE1D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80000"/>
          </a:blip>
          <a:srcRect l="0" t="0" r="0" b="0"/>
          <a:stretch>
            <a:fillRect/>
          </a:stretch>
        </p:blipFill>
        <p:spPr>
          <a:xfrm flipH="false" flipV="false" rot="-5400000">
            <a:off x="11850202" y="4085200"/>
            <a:ext cx="11139997" cy="211659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5400000">
            <a:off x="-7318647" y="6631305"/>
            <a:ext cx="16230600" cy="243459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960008">
            <a:off x="-2292331" y="-1182811"/>
            <a:ext cx="4124321" cy="5253912"/>
          </a:xfrm>
          <a:prstGeom prst="rect">
            <a:avLst/>
          </a:prstGeom>
        </p:spPr>
      </p:pic>
      <p:sp>
        <p:nvSpPr>
          <p:cNvPr name="TextBox 5" id="5"/>
          <p:cNvSpPr txBox="true"/>
          <p:nvPr/>
        </p:nvSpPr>
        <p:spPr>
          <a:xfrm rot="0">
            <a:off x="1028700" y="8076851"/>
            <a:ext cx="11713556" cy="1592096"/>
          </a:xfrm>
          <a:prstGeom prst="rect">
            <a:avLst/>
          </a:prstGeom>
        </p:spPr>
        <p:txBody>
          <a:bodyPr anchor="t" rtlCol="false" tIns="0" lIns="0" bIns="0" rIns="0">
            <a:spAutoFit/>
          </a:bodyPr>
          <a:lstStyle/>
          <a:p>
            <a:pPr algn="ctr">
              <a:lnSpc>
                <a:spcPts val="11620"/>
              </a:lnSpc>
              <a:spcBef>
                <a:spcPct val="0"/>
              </a:spcBef>
            </a:pPr>
            <a:r>
              <a:rPr lang="en-US" sz="12912">
                <a:solidFill>
                  <a:srgbClr val="F8A9AD"/>
                </a:solidFill>
                <a:latin typeface="Neue Einstellung Bold"/>
              </a:rPr>
              <a:t>KẾT LUẬN</a:t>
            </a:r>
          </a:p>
        </p:txBody>
      </p:sp>
      <p:sp>
        <p:nvSpPr>
          <p:cNvPr name="TextBox 6" id="6"/>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43</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EBE1D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5400000">
            <a:off x="-7183966" y="3414224"/>
            <a:ext cx="12443433" cy="3981899"/>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8601275" y="3545995"/>
            <a:ext cx="16230600" cy="1379601"/>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6757624" y="-588684"/>
            <a:ext cx="4872357" cy="11464369"/>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6923057">
            <a:off x="-1584190" y="-3949514"/>
            <a:ext cx="3168380" cy="7200863"/>
          </a:xfrm>
          <a:prstGeom prst="rect">
            <a:avLst/>
          </a:prstGeom>
        </p:spPr>
      </p:pic>
      <p:graphicFrame>
        <p:nvGraphicFramePr>
          <p:cNvPr name="Table 6" id="6"/>
          <p:cNvGraphicFramePr>
            <a:graphicFrameLocks noGrp="true"/>
          </p:cNvGraphicFramePr>
          <p:nvPr/>
        </p:nvGraphicFramePr>
        <p:xfrm>
          <a:off x="2450143" y="2187861"/>
          <a:ext cx="13387713" cy="7070439"/>
        </p:xfrm>
        <a:graphic>
          <a:graphicData uri="http://schemas.openxmlformats.org/drawingml/2006/table">
            <a:tbl>
              <a:tblPr/>
              <a:tblGrid>
                <a:gridCol w="13387713"/>
              </a:tblGrid>
              <a:tr h="883441">
                <a:tc>
                  <a:txBody>
                    <a:p>
                      <a:pPr algn="ctr">
                        <a:lnSpc>
                          <a:spcPts val="2800"/>
                        </a:lnSpc>
                      </a:pPr>
                      <a:r>
                        <a:rPr lang="en-US" sz="2000">
                          <a:solidFill>
                            <a:srgbClr val="000000"/>
                          </a:solidFill>
                          <a:latin typeface="DejaVu Serif Bold"/>
                        </a:rPr>
                        <a:t>Thuật toán Artificial Neutral Network</a:t>
                      </a:r>
                    </a:p>
                  </a:txBody>
                  <a:tcPr marL="190500" marR="190500" marT="190500" marB="1905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r>
              <a:tr h="1437252">
                <a:tc>
                  <a:txBody>
                    <a:p>
                      <a:pPr algn="ctr">
                        <a:lnSpc>
                          <a:spcPts val="2800"/>
                        </a:lnSpc>
                      </a:pPr>
                      <a:r>
                        <a:rPr lang="en-US" sz="2000">
                          <a:solidFill>
                            <a:srgbClr val="000000"/>
                          </a:solidFill>
                          <a:latin typeface="DejaVu Serif"/>
                        </a:rPr>
                        <a:t>Giá trị Precision = 0.46 và Recall = 0.75 của mô hình còn thấp do đó độ chính xác của</a:t>
                      </a:r>
                    </a:p>
                    <a:p>
                      <a:pPr algn="ctr">
                        <a:lnSpc>
                          <a:spcPts val="2800"/>
                        </a:lnSpc>
                      </a:pPr>
                      <a:r>
                        <a:rPr lang="en-US" sz="2000">
                          <a:solidFill>
                            <a:srgbClr val="000000"/>
                          </a:solidFill>
                          <a:latin typeface="DejaVu Serif"/>
                        </a:rPr>
                        <a:t>  mô hình dự đoán Artificial Neutral Network tạm được.</a:t>
                      </a:r>
                    </a:p>
                  </a:txBody>
                  <a:tcPr marL="190500" marR="190500" marT="190500" marB="1905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r>
              <a:tr h="1306529">
                <a:tc>
                  <a:txBody>
                    <a:p>
                      <a:pPr algn="ctr">
                        <a:lnSpc>
                          <a:spcPts val="2800"/>
                        </a:lnSpc>
                      </a:pPr>
                      <a:r>
                        <a:rPr lang="en-US" sz="2000">
                          <a:solidFill>
                            <a:srgbClr val="000000"/>
                          </a:solidFill>
                          <a:latin typeface="DejaVu Serif"/>
                        </a:rPr>
                        <a:t>Có 1529 khách hàng được dự đoán không có khả năng rời bỏ sử dụng dịch vụ đúng với</a:t>
                      </a:r>
                    </a:p>
                    <a:p>
                      <a:pPr algn="ctr">
                        <a:lnSpc>
                          <a:spcPts val="2800"/>
                        </a:lnSpc>
                      </a:pPr>
                      <a:r>
                        <a:rPr lang="en-US" sz="2000">
                          <a:solidFill>
                            <a:srgbClr val="000000"/>
                          </a:solidFill>
                          <a:latin typeface="DejaVu Serif"/>
                        </a:rPr>
                        <a:t>  thực tế.</a:t>
                      </a:r>
                    </a:p>
                  </a:txBody>
                  <a:tcPr marL="190500" marR="190500" marT="190500" marB="1905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r>
              <a:tr h="1290144">
                <a:tc>
                  <a:txBody>
                    <a:p>
                      <a:pPr algn="ctr">
                        <a:lnSpc>
                          <a:spcPts val="2800"/>
                        </a:lnSpc>
                      </a:pPr>
                      <a:r>
                        <a:rPr lang="en-US" sz="2000">
                          <a:solidFill>
                            <a:srgbClr val="000000"/>
                          </a:solidFill>
                          <a:latin typeface="DejaVu Serif"/>
                        </a:rPr>
                        <a:t>  Có 184 khách hàng được dự đoán có khả năng rời bỏ sử dụng</a:t>
                      </a:r>
                    </a:p>
                    <a:p>
                      <a:pPr algn="ctr">
                        <a:lnSpc>
                          <a:spcPts val="2800"/>
                        </a:lnSpc>
                      </a:pPr>
                      <a:r>
                        <a:rPr lang="en-US" sz="2000">
                          <a:solidFill>
                            <a:srgbClr val="000000"/>
                          </a:solidFill>
                          <a:latin typeface="DejaVu Serif"/>
                        </a:rPr>
                        <a:t>  dịch vụ đúng với thực tế.</a:t>
                      </a:r>
                    </a:p>
                  </a:txBody>
                  <a:tcPr marL="190500" marR="190500" marT="190500" marB="1905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r>
              <a:tr h="2153073">
                <a:tc>
                  <a:txBody>
                    <a:p>
                      <a:pPr algn="ctr">
                        <a:lnSpc>
                          <a:spcPts val="2800"/>
                        </a:lnSpc>
                      </a:pPr>
                      <a:r>
                        <a:rPr lang="en-US" sz="2000">
                          <a:solidFill>
                            <a:srgbClr val="000000"/>
                          </a:solidFill>
                          <a:latin typeface="DejaVu Serif"/>
                        </a:rPr>
                        <a:t>Có 216 khách hàng thực tế có khả năng rời bỏ sử dụng dịch vụ nhưng mô hình dự báo đưa ra không có khả năng. (FN) (Type II Error).</a:t>
                      </a:r>
                    </a:p>
                    <a:p>
                      <a:pPr algn="ctr">
                        <a:lnSpc>
                          <a:spcPts val="2800"/>
                        </a:lnSpc>
                      </a:pPr>
                      <a:r>
                        <a:rPr lang="en-US" sz="2000">
                          <a:solidFill>
                            <a:srgbClr val="000000"/>
                          </a:solidFill>
                          <a:latin typeface="DejaVu Serif"/>
                        </a:rPr>
                        <a:t>Có 62 khách hàng thực tế không rời bỏ sử dụng dịch vụ nhưng mô hình dự báo kết luận có khả năng. (FP) (Type I Error).</a:t>
                      </a:r>
                    </a:p>
                  </a:txBody>
                  <a:tcPr marL="190500" marR="190500" marT="190500" marB="1905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336461" y="204256"/>
            <a:ext cx="12443589" cy="1477438"/>
          </a:xfrm>
          <a:prstGeom prst="rect">
            <a:avLst/>
          </a:prstGeom>
        </p:spPr>
        <p:txBody>
          <a:bodyPr anchor="t" rtlCol="false" tIns="0" lIns="0" bIns="0" rIns="0">
            <a:spAutoFit/>
          </a:bodyPr>
          <a:lstStyle/>
          <a:p>
            <a:pPr algn="ctr">
              <a:lnSpc>
                <a:spcPts val="12016"/>
              </a:lnSpc>
            </a:pPr>
            <a:r>
              <a:rPr lang="en-US" sz="8583">
                <a:solidFill>
                  <a:srgbClr val="000000"/>
                </a:solidFill>
                <a:latin typeface="Roboto Slab Regular Bold"/>
              </a:rPr>
              <a:t>Kết quả đạt được</a:t>
            </a:r>
          </a:p>
        </p:txBody>
      </p:sp>
      <p:sp>
        <p:nvSpPr>
          <p:cNvPr name="TextBox 8" id="8"/>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44</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EBE1D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5400000">
            <a:off x="-7183966" y="3414224"/>
            <a:ext cx="12443433" cy="3981899"/>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8601275" y="3545995"/>
            <a:ext cx="16230600" cy="1379601"/>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6757624" y="-588684"/>
            <a:ext cx="4872357" cy="11464369"/>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6923057">
            <a:off x="-1584190" y="-3949514"/>
            <a:ext cx="3168380" cy="7200863"/>
          </a:xfrm>
          <a:prstGeom prst="rect">
            <a:avLst/>
          </a:prstGeom>
        </p:spPr>
      </p:pic>
      <p:sp>
        <p:nvSpPr>
          <p:cNvPr name="TextBox 6" id="6"/>
          <p:cNvSpPr txBox="true"/>
          <p:nvPr/>
        </p:nvSpPr>
        <p:spPr>
          <a:xfrm rot="0">
            <a:off x="336461" y="204256"/>
            <a:ext cx="12443589" cy="1477438"/>
          </a:xfrm>
          <a:prstGeom prst="rect">
            <a:avLst/>
          </a:prstGeom>
        </p:spPr>
        <p:txBody>
          <a:bodyPr anchor="t" rtlCol="false" tIns="0" lIns="0" bIns="0" rIns="0">
            <a:spAutoFit/>
          </a:bodyPr>
          <a:lstStyle/>
          <a:p>
            <a:pPr algn="ctr">
              <a:lnSpc>
                <a:spcPts val="12016"/>
              </a:lnSpc>
            </a:pPr>
            <a:r>
              <a:rPr lang="en-US" sz="8583">
                <a:solidFill>
                  <a:srgbClr val="000000"/>
                </a:solidFill>
                <a:latin typeface="Roboto Slab Regular"/>
              </a:rPr>
              <a:t>Ưu điểm</a:t>
            </a:r>
          </a:p>
        </p:txBody>
      </p:sp>
      <p:sp>
        <p:nvSpPr>
          <p:cNvPr name="TextBox 7" id="7"/>
          <p:cNvSpPr txBox="true"/>
          <p:nvPr/>
        </p:nvSpPr>
        <p:spPr>
          <a:xfrm rot="0">
            <a:off x="1304816" y="2133080"/>
            <a:ext cx="15954484" cy="6439412"/>
          </a:xfrm>
          <a:prstGeom prst="rect">
            <a:avLst/>
          </a:prstGeom>
        </p:spPr>
        <p:txBody>
          <a:bodyPr anchor="t" rtlCol="false" tIns="0" lIns="0" bIns="0" rIns="0">
            <a:spAutoFit/>
          </a:bodyPr>
          <a:lstStyle/>
          <a:p>
            <a:pPr algn="ctr">
              <a:lnSpc>
                <a:spcPts val="7279"/>
              </a:lnSpc>
            </a:pPr>
          </a:p>
          <a:p>
            <a:pPr marL="1122679" indent="-561340" lvl="1">
              <a:lnSpc>
                <a:spcPts val="7279"/>
              </a:lnSpc>
              <a:buFont typeface="Arial"/>
              <a:buChar char="•"/>
            </a:pPr>
            <a:r>
              <a:rPr lang="en-US" sz="5199">
                <a:solidFill>
                  <a:srgbClr val="000000"/>
                </a:solidFill>
                <a:latin typeface="DejaVu Serif"/>
              </a:rPr>
              <a:t>Áp dụng được nhiều phương pháp so sánh và đánh giá mô hình.</a:t>
            </a:r>
          </a:p>
          <a:p>
            <a:pPr marL="1122679" indent="-561340" lvl="1">
              <a:lnSpc>
                <a:spcPts val="7279"/>
              </a:lnSpc>
              <a:buFont typeface="Arial"/>
              <a:buChar char="•"/>
            </a:pPr>
            <a:r>
              <a:rPr lang="en-US" sz="5199">
                <a:solidFill>
                  <a:srgbClr val="000000"/>
                </a:solidFill>
                <a:latin typeface="DejaVu Serif"/>
              </a:rPr>
              <a:t>Ứng dụng được ví dụ thực tế vào trong đồ án là dự đoán người dùng rời bỏ sử dụng dịch vụ.</a:t>
            </a:r>
          </a:p>
          <a:p>
            <a:pPr algn="ctr">
              <a:lnSpc>
                <a:spcPts val="7279"/>
              </a:lnSpc>
              <a:spcBef>
                <a:spcPct val="0"/>
              </a:spcBef>
            </a:pPr>
          </a:p>
        </p:txBody>
      </p:sp>
      <p:sp>
        <p:nvSpPr>
          <p:cNvPr name="TextBox 8" id="8"/>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45</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EBE1D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5400000">
            <a:off x="-7183966" y="3414224"/>
            <a:ext cx="12443433" cy="3981899"/>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8601275" y="3545995"/>
            <a:ext cx="16230600" cy="1379601"/>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6757624" y="-588684"/>
            <a:ext cx="4872357" cy="11464369"/>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6923057">
            <a:off x="-1584190" y="-3949514"/>
            <a:ext cx="3168380" cy="7200863"/>
          </a:xfrm>
          <a:prstGeom prst="rect">
            <a:avLst/>
          </a:prstGeom>
        </p:spPr>
      </p:pic>
      <p:sp>
        <p:nvSpPr>
          <p:cNvPr name="TextBox 6" id="6"/>
          <p:cNvSpPr txBox="true"/>
          <p:nvPr/>
        </p:nvSpPr>
        <p:spPr>
          <a:xfrm rot="0">
            <a:off x="336461" y="204256"/>
            <a:ext cx="12443589" cy="1477438"/>
          </a:xfrm>
          <a:prstGeom prst="rect">
            <a:avLst/>
          </a:prstGeom>
        </p:spPr>
        <p:txBody>
          <a:bodyPr anchor="t" rtlCol="false" tIns="0" lIns="0" bIns="0" rIns="0">
            <a:spAutoFit/>
          </a:bodyPr>
          <a:lstStyle/>
          <a:p>
            <a:pPr algn="ctr">
              <a:lnSpc>
                <a:spcPts val="12016"/>
              </a:lnSpc>
            </a:pPr>
            <a:r>
              <a:rPr lang="en-US" sz="8583">
                <a:solidFill>
                  <a:srgbClr val="000000"/>
                </a:solidFill>
                <a:latin typeface="Roboto Slab Regular Bold"/>
              </a:rPr>
              <a:t>Nhược điểm</a:t>
            </a:r>
          </a:p>
        </p:txBody>
      </p:sp>
      <p:sp>
        <p:nvSpPr>
          <p:cNvPr name="TextBox 7" id="7"/>
          <p:cNvSpPr txBox="true"/>
          <p:nvPr/>
        </p:nvSpPr>
        <p:spPr>
          <a:xfrm rot="0">
            <a:off x="1358006" y="2062520"/>
            <a:ext cx="15515022" cy="7363229"/>
          </a:xfrm>
          <a:prstGeom prst="rect">
            <a:avLst/>
          </a:prstGeom>
        </p:spPr>
        <p:txBody>
          <a:bodyPr anchor="t" rtlCol="false" tIns="0" lIns="0" bIns="0" rIns="0">
            <a:spAutoFit/>
          </a:bodyPr>
          <a:lstStyle/>
          <a:p>
            <a:pPr>
              <a:lnSpc>
                <a:spcPts val="7279"/>
              </a:lnSpc>
            </a:pPr>
            <a:r>
              <a:rPr lang="en-US" sz="5199">
                <a:solidFill>
                  <a:srgbClr val="000000"/>
                </a:solidFill>
                <a:latin typeface="DejaVu Serif"/>
              </a:rPr>
              <a:t>Vì thời gian để nghiên cứu và hiện thực đề tài còn giới hạn do đó còn tồn tại một số hạn chế, như sau:</a:t>
            </a:r>
          </a:p>
          <a:p>
            <a:pPr marL="1122679" indent="-561340" lvl="1">
              <a:lnSpc>
                <a:spcPts val="7279"/>
              </a:lnSpc>
              <a:buFont typeface="Arial"/>
              <a:buChar char="•"/>
            </a:pPr>
            <a:r>
              <a:rPr lang="en-US" sz="5199">
                <a:solidFill>
                  <a:srgbClr val="000000"/>
                </a:solidFill>
                <a:latin typeface="DejaVu Serif"/>
              </a:rPr>
              <a:t>Độ chính xác thuật toán không cao.</a:t>
            </a:r>
          </a:p>
          <a:p>
            <a:pPr marL="1122679" indent="-561340" lvl="1">
              <a:lnSpc>
                <a:spcPts val="7279"/>
              </a:lnSpc>
              <a:buFont typeface="Arial"/>
              <a:buChar char="•"/>
            </a:pPr>
            <a:r>
              <a:rPr lang="en-US" sz="5199">
                <a:solidFill>
                  <a:srgbClr val="000000"/>
                </a:solidFill>
                <a:latin typeface="DejaVu Serif"/>
              </a:rPr>
              <a:t>Thời gian thực thi thuận toán chậm.</a:t>
            </a:r>
          </a:p>
          <a:p>
            <a:pPr marL="1122679" indent="-561340" lvl="1">
              <a:lnSpc>
                <a:spcPts val="7279"/>
              </a:lnSpc>
              <a:buFont typeface="Arial"/>
              <a:buChar char="•"/>
            </a:pPr>
            <a:r>
              <a:rPr lang="en-US" sz="5199">
                <a:solidFill>
                  <a:srgbClr val="000000"/>
                </a:solidFill>
                <a:latin typeface="DejaVu Serif"/>
              </a:rPr>
              <a:t>Chưa nghiên cứu tìm ra các thuật toán tối ưu hơn</a:t>
            </a:r>
          </a:p>
          <a:p>
            <a:pPr>
              <a:lnSpc>
                <a:spcPts val="7279"/>
              </a:lnSpc>
              <a:spcBef>
                <a:spcPct val="0"/>
              </a:spcBef>
            </a:pPr>
          </a:p>
        </p:txBody>
      </p:sp>
      <p:sp>
        <p:nvSpPr>
          <p:cNvPr name="TextBox 8" id="8"/>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46</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EBE1D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5400000">
            <a:off x="-7183966" y="3414224"/>
            <a:ext cx="12443433" cy="3981899"/>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8601275" y="3545995"/>
            <a:ext cx="16230600" cy="1379601"/>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6757624" y="-588684"/>
            <a:ext cx="4872357" cy="11464369"/>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6923057">
            <a:off x="-1584190" y="-3949514"/>
            <a:ext cx="3168380" cy="7200863"/>
          </a:xfrm>
          <a:prstGeom prst="rect">
            <a:avLst/>
          </a:prstGeom>
        </p:spPr>
      </p:pic>
      <p:sp>
        <p:nvSpPr>
          <p:cNvPr name="TextBox 6" id="6"/>
          <p:cNvSpPr txBox="true"/>
          <p:nvPr/>
        </p:nvSpPr>
        <p:spPr>
          <a:xfrm rot="0">
            <a:off x="336461" y="204256"/>
            <a:ext cx="12443589" cy="1477438"/>
          </a:xfrm>
          <a:prstGeom prst="rect">
            <a:avLst/>
          </a:prstGeom>
        </p:spPr>
        <p:txBody>
          <a:bodyPr anchor="t" rtlCol="false" tIns="0" lIns="0" bIns="0" rIns="0">
            <a:spAutoFit/>
          </a:bodyPr>
          <a:lstStyle/>
          <a:p>
            <a:pPr algn="ctr">
              <a:lnSpc>
                <a:spcPts val="12016"/>
              </a:lnSpc>
            </a:pPr>
            <a:r>
              <a:rPr lang="en-US" sz="8583">
                <a:solidFill>
                  <a:srgbClr val="000000"/>
                </a:solidFill>
                <a:latin typeface="Roboto Slab Regular Bold"/>
              </a:rPr>
              <a:t>Hướng phát triển</a:t>
            </a:r>
          </a:p>
        </p:txBody>
      </p:sp>
      <p:sp>
        <p:nvSpPr>
          <p:cNvPr name="TextBox 7" id="7"/>
          <p:cNvSpPr txBox="true"/>
          <p:nvPr/>
        </p:nvSpPr>
        <p:spPr>
          <a:xfrm rot="0">
            <a:off x="1386489" y="2549418"/>
            <a:ext cx="15515022" cy="5479996"/>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000000"/>
                </a:solidFill>
                <a:latin typeface="DejaVu Serif"/>
              </a:rPr>
              <a:t>Ứng dụng hệ thống vào các phần mềm chuẩn đoán trong kinh tế.</a:t>
            </a:r>
          </a:p>
          <a:p>
            <a:pPr marL="755651" indent="-377825" lvl="1">
              <a:lnSpc>
                <a:spcPts val="4900"/>
              </a:lnSpc>
              <a:buFont typeface="Arial"/>
              <a:buChar char="•"/>
            </a:pPr>
            <a:r>
              <a:rPr lang="en-US" sz="3500">
                <a:solidFill>
                  <a:srgbClr val="000000"/>
                </a:solidFill>
                <a:latin typeface="DejaVu Serif"/>
              </a:rPr>
              <a:t>Sử dụng nhiều tập dataset để đánh giá hiệu năng của mô hình.</a:t>
            </a:r>
          </a:p>
          <a:p>
            <a:pPr marL="755651" indent="-377825" lvl="1">
              <a:lnSpc>
                <a:spcPts val="4900"/>
              </a:lnSpc>
              <a:buFont typeface="Arial"/>
              <a:buChar char="•"/>
            </a:pPr>
            <a:r>
              <a:rPr lang="en-US" sz="3500">
                <a:solidFill>
                  <a:srgbClr val="000000"/>
                </a:solidFill>
                <a:latin typeface="DejaVu Serif"/>
              </a:rPr>
              <a:t>Tiếp tục nguyên cứu tìm ra các thuật toán mới tối ưu tốt hơn.</a:t>
            </a:r>
          </a:p>
          <a:p>
            <a:pPr marL="755651" indent="-377825" lvl="1">
              <a:lnSpc>
                <a:spcPts val="4900"/>
              </a:lnSpc>
              <a:buFont typeface="Arial"/>
              <a:buChar char="•"/>
            </a:pPr>
            <a:r>
              <a:rPr lang="en-US" sz="3500">
                <a:solidFill>
                  <a:srgbClr val="000000"/>
                </a:solidFill>
                <a:latin typeface="DejaVu Serif"/>
              </a:rPr>
              <a:t>Nghiên cứu sử dụng thêmnhiều thuật toán khác để đánh giá và so sánh từ đó tối ưu kết quả đạt được.</a:t>
            </a:r>
          </a:p>
          <a:p>
            <a:pPr marL="755651" indent="-377825" lvl="1">
              <a:lnSpc>
                <a:spcPts val="4900"/>
              </a:lnSpc>
              <a:buFont typeface="Arial"/>
              <a:buChar char="•"/>
            </a:pPr>
            <a:r>
              <a:rPr lang="en-US" sz="3500">
                <a:solidFill>
                  <a:srgbClr val="000000"/>
                </a:solidFill>
                <a:latin typeface="DejaVu Serif"/>
              </a:rPr>
              <a:t>Tiếp tục tối ưu các thuật toán sử dụng để đưa ra kết quả chính xác và thời gian nhanh hơn.</a:t>
            </a:r>
          </a:p>
          <a:p>
            <a:pPr marL="755651" indent="-377825" lvl="1">
              <a:lnSpc>
                <a:spcPts val="4900"/>
              </a:lnSpc>
              <a:buFont typeface="Arial"/>
              <a:buChar char="•"/>
            </a:pPr>
            <a:r>
              <a:rPr lang="en-US" sz="3500">
                <a:solidFill>
                  <a:srgbClr val="000000"/>
                </a:solidFill>
                <a:latin typeface="DejaVu Serif"/>
              </a:rPr>
              <a:t>Kết hợp các thuật toán lại thành một mô hình hoàn chỉnh.</a:t>
            </a:r>
          </a:p>
          <a:p>
            <a:pPr>
              <a:lnSpc>
                <a:spcPts val="4200"/>
              </a:lnSpc>
              <a:spcBef>
                <a:spcPct val="0"/>
              </a:spcBef>
            </a:pPr>
          </a:p>
        </p:txBody>
      </p:sp>
      <p:sp>
        <p:nvSpPr>
          <p:cNvPr name="TextBox 8" id="8"/>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47</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9292" r="0" b="29292"/>
          <a:stretch>
            <a:fillRect/>
          </a:stretch>
        </p:blipFill>
        <p:spPr>
          <a:xfrm>
            <a:off x="0" y="0"/>
            <a:ext cx="18288000" cy="10287000"/>
          </a:xfrm>
          <a:prstGeom prst="rect">
            <a:avLst/>
          </a:prstGeom>
        </p:spPr>
      </p:pic>
      <p:sp>
        <p:nvSpPr>
          <p:cNvPr name="TextBox 3" id="3"/>
          <p:cNvSpPr txBox="true"/>
          <p:nvPr/>
        </p:nvSpPr>
        <p:spPr>
          <a:xfrm rot="0">
            <a:off x="3747155" y="661872"/>
            <a:ext cx="10793690" cy="962197"/>
          </a:xfrm>
          <a:prstGeom prst="rect">
            <a:avLst/>
          </a:prstGeom>
        </p:spPr>
        <p:txBody>
          <a:bodyPr anchor="t" rtlCol="false" tIns="0" lIns="0" bIns="0" rIns="0">
            <a:spAutoFit/>
          </a:bodyPr>
          <a:lstStyle/>
          <a:p>
            <a:pPr algn="ctr">
              <a:lnSpc>
                <a:spcPts val="7057"/>
              </a:lnSpc>
            </a:pPr>
            <a:r>
              <a:rPr lang="en-US" sz="7841">
                <a:solidFill>
                  <a:srgbClr val="000000"/>
                </a:solidFill>
                <a:latin typeface="Times Neue Roman"/>
              </a:rPr>
              <a:t>THAM KHẢO</a:t>
            </a:r>
          </a:p>
        </p:txBody>
      </p:sp>
      <p:sp>
        <p:nvSpPr>
          <p:cNvPr name="TextBox 4" id="4"/>
          <p:cNvSpPr txBox="true"/>
          <p:nvPr/>
        </p:nvSpPr>
        <p:spPr>
          <a:xfrm rot="0">
            <a:off x="381506" y="2271316"/>
            <a:ext cx="17524988" cy="6323951"/>
          </a:xfrm>
          <a:prstGeom prst="rect">
            <a:avLst/>
          </a:prstGeom>
        </p:spPr>
        <p:txBody>
          <a:bodyPr anchor="t" rtlCol="false" tIns="0" lIns="0" bIns="0" rIns="0">
            <a:spAutoFit/>
          </a:bodyPr>
          <a:lstStyle/>
          <a:p>
            <a:pPr>
              <a:lnSpc>
                <a:spcPts val="6300"/>
              </a:lnSpc>
            </a:pPr>
            <a:r>
              <a:rPr lang="en-US" sz="3000">
                <a:solidFill>
                  <a:srgbClr val="000000"/>
                </a:solidFill>
                <a:latin typeface="DejaVu Serif Italics"/>
              </a:rPr>
              <a:t>[1] Slide môn Cloud Computing trường đại học CNTT – DHQG TPHCM.</a:t>
            </a:r>
          </a:p>
          <a:p>
            <a:pPr>
              <a:lnSpc>
                <a:spcPts val="6300"/>
              </a:lnSpc>
            </a:pPr>
            <a:r>
              <a:rPr lang="en-US" sz="3000">
                <a:solidFill>
                  <a:srgbClr val="000000"/>
                </a:solidFill>
                <a:latin typeface="DejaVu Serif Italics"/>
              </a:rPr>
              <a:t>[2] </a:t>
            </a:r>
            <a:r>
              <a:rPr lang="en-US" sz="3000">
                <a:solidFill>
                  <a:srgbClr val="000000"/>
                </a:solidFill>
                <a:latin typeface="DejaVu Serif Italics"/>
              </a:rPr>
              <a:t>What is Precision, Recall and F1-score? - The Conscious's notes (wordpress.com)</a:t>
            </a:r>
          </a:p>
          <a:p>
            <a:pPr>
              <a:lnSpc>
                <a:spcPts val="6300"/>
              </a:lnSpc>
            </a:pPr>
            <a:r>
              <a:rPr lang="en-US" sz="3000">
                <a:solidFill>
                  <a:srgbClr val="000000"/>
                </a:solidFill>
                <a:latin typeface="DejaVu Serif Italics"/>
              </a:rPr>
              <a:t>[3] </a:t>
            </a:r>
            <a:r>
              <a:rPr lang="en-US" sz="3000">
                <a:solidFill>
                  <a:srgbClr val="000000"/>
                </a:solidFill>
                <a:latin typeface="DejaVu Serif Italics"/>
              </a:rPr>
              <a:t>Tổng quan về Artificial Neural Network (viblo.asia)</a:t>
            </a:r>
          </a:p>
          <a:p>
            <a:pPr>
              <a:lnSpc>
                <a:spcPts val="6300"/>
              </a:lnSpc>
            </a:pPr>
            <a:r>
              <a:rPr lang="en-US" sz="3000">
                <a:solidFill>
                  <a:srgbClr val="000000"/>
                </a:solidFill>
                <a:latin typeface="DejaVu Serif Italics"/>
              </a:rPr>
              <a:t>[4] </a:t>
            </a:r>
            <a:r>
              <a:rPr lang="en-US" sz="3000">
                <a:solidFill>
                  <a:srgbClr val="000000"/>
                </a:solidFill>
                <a:latin typeface="DejaVu Serif Italics"/>
              </a:rPr>
              <a:t>What is Ordinal Data? [Definition, Analysis &amp; Examples] (careerfoundry.com)</a:t>
            </a:r>
          </a:p>
          <a:p>
            <a:pPr>
              <a:lnSpc>
                <a:spcPts val="6300"/>
              </a:lnSpc>
            </a:pPr>
            <a:r>
              <a:rPr lang="en-US" sz="3000">
                <a:solidFill>
                  <a:srgbClr val="000000"/>
                </a:solidFill>
                <a:latin typeface="DejaVu Serif Italics"/>
              </a:rPr>
              <a:t>[5] </a:t>
            </a:r>
            <a:r>
              <a:rPr lang="en-US" sz="3000">
                <a:solidFill>
                  <a:srgbClr val="000000"/>
                </a:solidFill>
                <a:latin typeface="DejaVu Serif Italics"/>
              </a:rPr>
              <a:t>Tổng quan về Neural Network(mạng Nơ Ron nhân tạo) là gì? (itnavi.com.vn)</a:t>
            </a:r>
          </a:p>
          <a:p>
            <a:pPr>
              <a:lnSpc>
                <a:spcPts val="6300"/>
              </a:lnSpc>
            </a:pPr>
            <a:r>
              <a:rPr lang="en-US" sz="3000">
                <a:solidFill>
                  <a:srgbClr val="000000"/>
                </a:solidFill>
                <a:latin typeface="DejaVu Serif Italics"/>
              </a:rPr>
              <a:t>[6] </a:t>
            </a:r>
            <a:r>
              <a:rPr lang="en-US" sz="3000">
                <a:solidFill>
                  <a:srgbClr val="000000"/>
                </a:solidFill>
                <a:latin typeface="DejaVu Serif Italics"/>
              </a:rPr>
              <a:t>Video youtube: </a:t>
            </a:r>
          </a:p>
          <a:p>
            <a:pPr>
              <a:lnSpc>
                <a:spcPts val="6300"/>
              </a:lnSpc>
            </a:pPr>
            <a:r>
              <a:rPr lang="en-US" sz="3000">
                <a:solidFill>
                  <a:srgbClr val="000000"/>
                </a:solidFill>
                <a:latin typeface="DejaVu Serif Italics"/>
              </a:rPr>
              <a:t>[7] </a:t>
            </a:r>
            <a:r>
              <a:rPr lang="en-US" sz="3000">
                <a:solidFill>
                  <a:srgbClr val="000000"/>
                </a:solidFill>
                <a:latin typeface="DejaVu Serif Italics"/>
              </a:rPr>
              <a:t>Dataset: </a:t>
            </a:r>
            <a:r>
              <a:rPr lang="en-US" sz="3000">
                <a:solidFill>
                  <a:srgbClr val="000000"/>
                </a:solidFill>
                <a:latin typeface="DejaVu Serif Italics"/>
              </a:rPr>
              <a:t>Bank Customer Churn Dataset | Kaggle</a:t>
            </a:r>
          </a:p>
          <a:p>
            <a:pPr>
              <a:lnSpc>
                <a:spcPts val="6300"/>
              </a:lnSpc>
            </a:pPr>
          </a:p>
        </p:txBody>
      </p:sp>
      <p:sp>
        <p:nvSpPr>
          <p:cNvPr name="TextBox 5" id="5"/>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48</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4843" r="0" b="14843"/>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9606446">
            <a:off x="-1731247" y="5649298"/>
            <a:ext cx="3105295" cy="705748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863142">
            <a:off x="-5283422" y="-1717805"/>
            <a:ext cx="6997476" cy="8585860"/>
          </a:xfrm>
          <a:prstGeom prst="rect">
            <a:avLst/>
          </a:prstGeom>
        </p:spPr>
      </p:pic>
      <p:sp>
        <p:nvSpPr>
          <p:cNvPr name="TextBox 5" id="5"/>
          <p:cNvSpPr txBox="true"/>
          <p:nvPr/>
        </p:nvSpPr>
        <p:spPr>
          <a:xfrm rot="0">
            <a:off x="1770480" y="5841306"/>
            <a:ext cx="15003993" cy="3177944"/>
          </a:xfrm>
          <a:prstGeom prst="rect">
            <a:avLst/>
          </a:prstGeom>
        </p:spPr>
        <p:txBody>
          <a:bodyPr anchor="t" rtlCol="false" tIns="0" lIns="0" bIns="0" rIns="0">
            <a:spAutoFit/>
          </a:bodyPr>
          <a:lstStyle/>
          <a:p>
            <a:pPr algn="ctr">
              <a:lnSpc>
                <a:spcPts val="12787"/>
              </a:lnSpc>
            </a:pPr>
            <a:r>
              <a:rPr lang="en-US" sz="9134">
                <a:solidFill>
                  <a:srgbClr val="B17E62"/>
                </a:solidFill>
                <a:latin typeface="CS Gordon Serif"/>
              </a:rPr>
              <a:t>THANKS FOR WATCHING</a:t>
            </a:r>
          </a:p>
        </p:txBody>
      </p:sp>
      <p:sp>
        <p:nvSpPr>
          <p:cNvPr name="TextBox 6" id="6"/>
          <p:cNvSpPr txBox="true"/>
          <p:nvPr/>
        </p:nvSpPr>
        <p:spPr>
          <a:xfrm rot="0">
            <a:off x="17420200" y="9367568"/>
            <a:ext cx="867800"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49</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335323">
            <a:off x="3040930" y="7860667"/>
            <a:ext cx="4316629" cy="133815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10579920">
            <a:off x="15260942" y="-2119867"/>
            <a:ext cx="3996717" cy="4620482"/>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9468843" y="655988"/>
            <a:ext cx="2939266" cy="2924569"/>
          </a:xfrm>
          <a:prstGeom prst="rect">
            <a:avLst/>
          </a:prstGeom>
        </p:spPr>
      </p:pic>
      <p:grpSp>
        <p:nvGrpSpPr>
          <p:cNvPr name="Group 6" id="6"/>
          <p:cNvGrpSpPr/>
          <p:nvPr/>
        </p:nvGrpSpPr>
        <p:grpSpPr>
          <a:xfrm rot="0">
            <a:off x="7290236" y="3954486"/>
            <a:ext cx="10997764" cy="4102142"/>
            <a:chOff x="0" y="0"/>
            <a:chExt cx="14663686" cy="5469522"/>
          </a:xfrm>
        </p:grpSpPr>
        <p:sp>
          <p:nvSpPr>
            <p:cNvPr name="TextBox 7" id="7"/>
            <p:cNvSpPr txBox="true"/>
            <p:nvPr/>
          </p:nvSpPr>
          <p:spPr>
            <a:xfrm rot="0">
              <a:off x="0" y="4665283"/>
              <a:ext cx="14663686" cy="804239"/>
            </a:xfrm>
            <a:prstGeom prst="rect">
              <a:avLst/>
            </a:prstGeom>
          </p:spPr>
          <p:txBody>
            <a:bodyPr anchor="t" rtlCol="false" tIns="0" lIns="0" bIns="0" rIns="0">
              <a:spAutoFit/>
            </a:bodyPr>
            <a:lstStyle/>
            <a:p>
              <a:pPr algn="ctr">
                <a:lnSpc>
                  <a:spcPts val="5156"/>
                </a:lnSpc>
              </a:pPr>
            </a:p>
          </p:txBody>
        </p:sp>
        <p:sp>
          <p:nvSpPr>
            <p:cNvPr name="TextBox 8" id="8"/>
            <p:cNvSpPr txBox="true"/>
            <p:nvPr/>
          </p:nvSpPr>
          <p:spPr>
            <a:xfrm rot="0">
              <a:off x="0" y="-77002"/>
              <a:ext cx="14663686" cy="4488840"/>
            </a:xfrm>
            <a:prstGeom prst="rect">
              <a:avLst/>
            </a:prstGeom>
          </p:spPr>
          <p:txBody>
            <a:bodyPr anchor="t" rtlCol="false" tIns="0" lIns="0" bIns="0" rIns="0">
              <a:spAutoFit/>
            </a:bodyPr>
            <a:lstStyle/>
            <a:p>
              <a:pPr algn="ctr">
                <a:lnSpc>
                  <a:spcPts val="13541"/>
                </a:lnSpc>
              </a:pPr>
              <a:r>
                <a:rPr lang="en-US" sz="10416">
                  <a:solidFill>
                    <a:srgbClr val="EBE1D8"/>
                  </a:solidFill>
                  <a:latin typeface="Paytone One"/>
                </a:rPr>
                <a:t>MÔ TẢ DỮ LIỆU GỐC</a:t>
              </a:r>
            </a:p>
          </p:txBody>
        </p:sp>
      </p:grpSp>
      <p:pic>
        <p:nvPicPr>
          <p:cNvPr name="Picture 9" id="9"/>
          <p:cNvPicPr>
            <a:picLocks noChangeAspect="true"/>
          </p:cNvPicPr>
          <p:nvPr/>
        </p:nvPicPr>
        <p:blipFill>
          <a:blip r:embed="rId7"/>
          <a:srcRect l="0" t="0" r="0" b="0"/>
          <a:stretch>
            <a:fillRect/>
          </a:stretch>
        </p:blipFill>
        <p:spPr>
          <a:xfrm flipH="false" flipV="false" rot="-243131">
            <a:off x="167179" y="115545"/>
            <a:ext cx="7456456" cy="9038129"/>
          </a:xfrm>
          <a:prstGeom prst="rect">
            <a:avLst/>
          </a:prstGeom>
        </p:spPr>
      </p:pic>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895407" y="6308798"/>
            <a:ext cx="3538728" cy="4114800"/>
          </a:xfrm>
          <a:prstGeom prst="rect">
            <a:avLst/>
          </a:prstGeom>
        </p:spPr>
      </p:pic>
      <p:pic>
        <p:nvPicPr>
          <p:cNvPr name="Picture 11" id="11"/>
          <p:cNvPicPr>
            <a:picLocks noChangeAspect="true"/>
          </p:cNvPicPr>
          <p:nvPr/>
        </p:nvPicPr>
        <p:blipFill>
          <a:blip r:embed="rId10"/>
          <a:srcRect l="2531" t="0" r="2531" b="0"/>
          <a:stretch>
            <a:fillRect/>
          </a:stretch>
        </p:blipFill>
        <p:spPr>
          <a:xfrm flipH="false" flipV="false" rot="-262919">
            <a:off x="446081" y="1279587"/>
            <a:ext cx="6771898" cy="5349800"/>
          </a:xfrm>
          <a:prstGeom prst="rect">
            <a:avLst/>
          </a:prstGeom>
        </p:spPr>
      </p:pic>
      <p:sp>
        <p:nvSpPr>
          <p:cNvPr name="TextBox 12" id="12"/>
          <p:cNvSpPr txBox="true"/>
          <p:nvPr/>
        </p:nvSpPr>
        <p:spPr>
          <a:xfrm rot="0">
            <a:off x="17867801" y="9367568"/>
            <a:ext cx="420199"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7183966" y="3414224"/>
            <a:ext cx="12443433" cy="398189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5400000">
            <a:off x="-8601275" y="3545995"/>
            <a:ext cx="16230600" cy="1379601"/>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6757624" y="-588684"/>
            <a:ext cx="4872357" cy="1146436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6923057">
            <a:off x="-1584190" y="-3949514"/>
            <a:ext cx="3168380" cy="7200863"/>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3570419" y="1537596"/>
            <a:ext cx="11147162" cy="8242287"/>
          </a:xfrm>
          <a:prstGeom prst="rect">
            <a:avLst/>
          </a:prstGeom>
        </p:spPr>
      </p:pic>
      <p:sp>
        <p:nvSpPr>
          <p:cNvPr name="TextBox 8" id="8"/>
          <p:cNvSpPr txBox="true"/>
          <p:nvPr/>
        </p:nvSpPr>
        <p:spPr>
          <a:xfrm rot="0">
            <a:off x="1652436" y="603277"/>
            <a:ext cx="14129839" cy="803221"/>
          </a:xfrm>
          <a:prstGeom prst="rect">
            <a:avLst/>
          </a:prstGeom>
        </p:spPr>
        <p:txBody>
          <a:bodyPr anchor="t" rtlCol="false" tIns="0" lIns="0" bIns="0" rIns="0">
            <a:spAutoFit/>
          </a:bodyPr>
          <a:lstStyle/>
          <a:p>
            <a:pPr algn="ctr">
              <a:lnSpc>
                <a:spcPts val="6500"/>
              </a:lnSpc>
            </a:pPr>
            <a:r>
              <a:rPr lang="en-US" sz="5000">
                <a:solidFill>
                  <a:srgbClr val="EF5454"/>
                </a:solidFill>
                <a:latin typeface="Paytone One"/>
              </a:rPr>
              <a:t>TẬP DỮ LIỆU</a:t>
            </a:r>
          </a:p>
        </p:txBody>
      </p:sp>
      <p:sp>
        <p:nvSpPr>
          <p:cNvPr name="TextBox 9" id="9"/>
          <p:cNvSpPr txBox="true"/>
          <p:nvPr/>
        </p:nvSpPr>
        <p:spPr>
          <a:xfrm rot="0">
            <a:off x="17867801" y="9367568"/>
            <a:ext cx="420199"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7183966" y="3414224"/>
            <a:ext cx="12443433" cy="398189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5400000">
            <a:off x="-8601275" y="3545995"/>
            <a:ext cx="16230600" cy="1379601"/>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6757624" y="-588684"/>
            <a:ext cx="4872357" cy="1146436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6923057">
            <a:off x="-1584190" y="-3949514"/>
            <a:ext cx="3168380" cy="7200863"/>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1882355" y="3400696"/>
            <a:ext cx="13821868" cy="4591009"/>
          </a:xfrm>
          <a:prstGeom prst="rect">
            <a:avLst/>
          </a:prstGeom>
        </p:spPr>
      </p:pic>
      <p:grpSp>
        <p:nvGrpSpPr>
          <p:cNvPr name="Group 8" id="8"/>
          <p:cNvGrpSpPr/>
          <p:nvPr/>
        </p:nvGrpSpPr>
        <p:grpSpPr>
          <a:xfrm rot="0">
            <a:off x="1728370" y="688054"/>
            <a:ext cx="14129839" cy="2337798"/>
            <a:chOff x="0" y="0"/>
            <a:chExt cx="18839785" cy="3117064"/>
          </a:xfrm>
        </p:grpSpPr>
        <p:sp>
          <p:nvSpPr>
            <p:cNvPr name="TextBox 9" id="9"/>
            <p:cNvSpPr txBox="true"/>
            <p:nvPr/>
          </p:nvSpPr>
          <p:spPr>
            <a:xfrm rot="0">
              <a:off x="0" y="2358981"/>
              <a:ext cx="18839785" cy="758083"/>
            </a:xfrm>
            <a:prstGeom prst="rect">
              <a:avLst/>
            </a:prstGeom>
          </p:spPr>
          <p:txBody>
            <a:bodyPr anchor="t" rtlCol="false" tIns="0" lIns="0" bIns="0" rIns="0">
              <a:spAutoFit/>
            </a:bodyPr>
            <a:lstStyle/>
            <a:p>
              <a:pPr algn="ctr">
                <a:lnSpc>
                  <a:spcPts val="4832"/>
                </a:lnSpc>
              </a:pPr>
            </a:p>
          </p:txBody>
        </p:sp>
        <p:sp>
          <p:nvSpPr>
            <p:cNvPr name="TextBox 10" id="10"/>
            <p:cNvSpPr txBox="true"/>
            <p:nvPr/>
          </p:nvSpPr>
          <p:spPr>
            <a:xfrm rot="0">
              <a:off x="0" y="-21594"/>
              <a:ext cx="18839785" cy="2147214"/>
            </a:xfrm>
            <a:prstGeom prst="rect">
              <a:avLst/>
            </a:prstGeom>
          </p:spPr>
          <p:txBody>
            <a:bodyPr anchor="t" rtlCol="false" tIns="0" lIns="0" bIns="0" rIns="0">
              <a:spAutoFit/>
            </a:bodyPr>
            <a:lstStyle/>
            <a:p>
              <a:pPr algn="ctr">
                <a:lnSpc>
                  <a:spcPts val="6500"/>
                </a:lnSpc>
              </a:pPr>
              <a:r>
                <a:rPr lang="en-US" sz="5000">
                  <a:solidFill>
                    <a:srgbClr val="E45258"/>
                  </a:solidFill>
                  <a:latin typeface="Paytone One"/>
                </a:rPr>
                <a:t>Nhóm thuộc tính:</a:t>
              </a:r>
              <a:r>
                <a:rPr lang="en-US" sz="5000">
                  <a:solidFill>
                    <a:srgbClr val="7AA06F"/>
                  </a:solidFill>
                  <a:latin typeface="Paytone One"/>
                </a:rPr>
                <a:t> </a:t>
              </a:r>
            </a:p>
            <a:p>
              <a:pPr algn="ctr">
                <a:lnSpc>
                  <a:spcPts val="6500"/>
                </a:lnSpc>
              </a:pPr>
              <a:r>
                <a:rPr lang="en-US" sz="5000">
                  <a:solidFill>
                    <a:srgbClr val="7AA06F"/>
                  </a:solidFill>
                  <a:latin typeface="Paytone One"/>
                </a:rPr>
                <a:t>thông tin của khách hàng</a:t>
              </a:r>
            </a:p>
          </p:txBody>
        </p:sp>
      </p:grpSp>
      <p:sp>
        <p:nvSpPr>
          <p:cNvPr name="TextBox 11" id="11"/>
          <p:cNvSpPr txBox="true"/>
          <p:nvPr/>
        </p:nvSpPr>
        <p:spPr>
          <a:xfrm rot="0">
            <a:off x="17867801" y="9367568"/>
            <a:ext cx="420199"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7183966" y="3414224"/>
            <a:ext cx="12443433" cy="398189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5400000">
            <a:off x="-8601275" y="3545995"/>
            <a:ext cx="16230600" cy="1379601"/>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6757624" y="-588684"/>
            <a:ext cx="4872357" cy="1146436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6923057">
            <a:off x="-1584190" y="-3949514"/>
            <a:ext cx="3168380" cy="7200863"/>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3034676" y="2613860"/>
            <a:ext cx="12218648" cy="6361864"/>
          </a:xfrm>
          <a:prstGeom prst="rect">
            <a:avLst/>
          </a:prstGeom>
        </p:spPr>
      </p:pic>
      <p:grpSp>
        <p:nvGrpSpPr>
          <p:cNvPr name="Group 8" id="8"/>
          <p:cNvGrpSpPr/>
          <p:nvPr/>
        </p:nvGrpSpPr>
        <p:grpSpPr>
          <a:xfrm rot="0">
            <a:off x="1728370" y="688054"/>
            <a:ext cx="14129839" cy="2337798"/>
            <a:chOff x="0" y="0"/>
            <a:chExt cx="18839785" cy="3117064"/>
          </a:xfrm>
        </p:grpSpPr>
        <p:sp>
          <p:nvSpPr>
            <p:cNvPr name="TextBox 9" id="9"/>
            <p:cNvSpPr txBox="true"/>
            <p:nvPr/>
          </p:nvSpPr>
          <p:spPr>
            <a:xfrm rot="0">
              <a:off x="0" y="2358981"/>
              <a:ext cx="18839785" cy="758083"/>
            </a:xfrm>
            <a:prstGeom prst="rect">
              <a:avLst/>
            </a:prstGeom>
          </p:spPr>
          <p:txBody>
            <a:bodyPr anchor="t" rtlCol="false" tIns="0" lIns="0" bIns="0" rIns="0">
              <a:spAutoFit/>
            </a:bodyPr>
            <a:lstStyle/>
            <a:p>
              <a:pPr algn="ctr">
                <a:lnSpc>
                  <a:spcPts val="4832"/>
                </a:lnSpc>
              </a:pPr>
            </a:p>
          </p:txBody>
        </p:sp>
        <p:sp>
          <p:nvSpPr>
            <p:cNvPr name="TextBox 10" id="10"/>
            <p:cNvSpPr txBox="true"/>
            <p:nvPr/>
          </p:nvSpPr>
          <p:spPr>
            <a:xfrm rot="0">
              <a:off x="0" y="-21594"/>
              <a:ext cx="18839785" cy="2147214"/>
            </a:xfrm>
            <a:prstGeom prst="rect">
              <a:avLst/>
            </a:prstGeom>
          </p:spPr>
          <p:txBody>
            <a:bodyPr anchor="t" rtlCol="false" tIns="0" lIns="0" bIns="0" rIns="0">
              <a:spAutoFit/>
            </a:bodyPr>
            <a:lstStyle/>
            <a:p>
              <a:pPr algn="ctr">
                <a:lnSpc>
                  <a:spcPts val="6500"/>
                </a:lnSpc>
              </a:pPr>
              <a:r>
                <a:rPr lang="en-US" sz="5000">
                  <a:solidFill>
                    <a:srgbClr val="EF5454"/>
                  </a:solidFill>
                  <a:latin typeface="Paytone One"/>
                </a:rPr>
                <a:t>NHÓM THUỘC TÍNH: </a:t>
              </a:r>
            </a:p>
            <a:p>
              <a:pPr algn="ctr">
                <a:lnSpc>
                  <a:spcPts val="6500"/>
                </a:lnSpc>
              </a:pPr>
              <a:r>
                <a:rPr lang="en-US" sz="5000">
                  <a:solidFill>
                    <a:srgbClr val="7AA06F"/>
                  </a:solidFill>
                  <a:latin typeface="Paytone One"/>
                </a:rPr>
                <a:t>DỮ LIỆU NGÂN HÀNG CỦA KHÁCH HÀNG</a:t>
              </a:r>
            </a:p>
          </p:txBody>
        </p:sp>
      </p:grpSp>
      <p:sp>
        <p:nvSpPr>
          <p:cNvPr name="TextBox 11" id="11"/>
          <p:cNvSpPr txBox="true"/>
          <p:nvPr/>
        </p:nvSpPr>
        <p:spPr>
          <a:xfrm rot="0">
            <a:off x="17867801" y="9367568"/>
            <a:ext cx="420199"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9292" r="0" b="29292"/>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400000">
            <a:off x="-7183966" y="3414224"/>
            <a:ext cx="12443433" cy="398189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5400000">
            <a:off x="-8601275" y="3545995"/>
            <a:ext cx="16230600" cy="1379601"/>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6757624" y="-588684"/>
            <a:ext cx="4872357" cy="1146436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6923057">
            <a:off x="-1584190" y="-3949514"/>
            <a:ext cx="3168380" cy="7200863"/>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3039348" y="4410726"/>
            <a:ext cx="12209304" cy="1465548"/>
          </a:xfrm>
          <a:prstGeom prst="rect">
            <a:avLst/>
          </a:prstGeom>
        </p:spPr>
      </p:pic>
      <p:grpSp>
        <p:nvGrpSpPr>
          <p:cNvPr name="Group 8" id="8"/>
          <p:cNvGrpSpPr/>
          <p:nvPr/>
        </p:nvGrpSpPr>
        <p:grpSpPr>
          <a:xfrm rot="0">
            <a:off x="1728370" y="688054"/>
            <a:ext cx="14129839" cy="2337798"/>
            <a:chOff x="0" y="0"/>
            <a:chExt cx="18839785" cy="3117064"/>
          </a:xfrm>
        </p:grpSpPr>
        <p:sp>
          <p:nvSpPr>
            <p:cNvPr name="TextBox 9" id="9"/>
            <p:cNvSpPr txBox="true"/>
            <p:nvPr/>
          </p:nvSpPr>
          <p:spPr>
            <a:xfrm rot="0">
              <a:off x="0" y="2358981"/>
              <a:ext cx="18839785" cy="758083"/>
            </a:xfrm>
            <a:prstGeom prst="rect">
              <a:avLst/>
            </a:prstGeom>
          </p:spPr>
          <p:txBody>
            <a:bodyPr anchor="t" rtlCol="false" tIns="0" lIns="0" bIns="0" rIns="0">
              <a:spAutoFit/>
            </a:bodyPr>
            <a:lstStyle/>
            <a:p>
              <a:pPr algn="ctr">
                <a:lnSpc>
                  <a:spcPts val="4832"/>
                </a:lnSpc>
              </a:pPr>
            </a:p>
          </p:txBody>
        </p:sp>
        <p:sp>
          <p:nvSpPr>
            <p:cNvPr name="TextBox 10" id="10"/>
            <p:cNvSpPr txBox="true"/>
            <p:nvPr/>
          </p:nvSpPr>
          <p:spPr>
            <a:xfrm rot="0">
              <a:off x="0" y="-21594"/>
              <a:ext cx="18839785" cy="2147214"/>
            </a:xfrm>
            <a:prstGeom prst="rect">
              <a:avLst/>
            </a:prstGeom>
          </p:spPr>
          <p:txBody>
            <a:bodyPr anchor="t" rtlCol="false" tIns="0" lIns="0" bIns="0" rIns="0">
              <a:spAutoFit/>
            </a:bodyPr>
            <a:lstStyle/>
            <a:p>
              <a:pPr algn="ctr">
                <a:lnSpc>
                  <a:spcPts val="6500"/>
                </a:lnSpc>
              </a:pPr>
              <a:r>
                <a:rPr lang="en-US" sz="5000">
                  <a:solidFill>
                    <a:srgbClr val="EF5454"/>
                  </a:solidFill>
                  <a:latin typeface="Paytone One"/>
                </a:rPr>
                <a:t>NHÓM THUỘC TÍNH: </a:t>
              </a:r>
            </a:p>
            <a:p>
              <a:pPr algn="ctr">
                <a:lnSpc>
                  <a:spcPts val="6500"/>
                </a:lnSpc>
              </a:pPr>
              <a:r>
                <a:rPr lang="en-US" sz="5000">
                  <a:solidFill>
                    <a:srgbClr val="7ED957"/>
                  </a:solidFill>
                  <a:latin typeface="Paytone One"/>
                </a:rPr>
                <a:t>KHÁC</a:t>
              </a:r>
            </a:p>
          </p:txBody>
        </p:sp>
      </p:grpSp>
      <p:sp>
        <p:nvSpPr>
          <p:cNvPr name="TextBox 11" id="11"/>
          <p:cNvSpPr txBox="true"/>
          <p:nvPr/>
        </p:nvSpPr>
        <p:spPr>
          <a:xfrm rot="0">
            <a:off x="17867801" y="9367568"/>
            <a:ext cx="420199" cy="89651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DAFTxwYZAB8</dc:identifier>
  <dcterms:modified xsi:type="dcterms:W3CDTF">2011-08-01T06:04:30Z</dcterms:modified>
  <cp:revision>1</cp:revision>
  <dc:title>Điện toán đám mây</dc:title>
</cp:coreProperties>
</file>